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329" r:id="rId5"/>
    <p:sldId id="302" r:id="rId6"/>
    <p:sldId id="352" r:id="rId7"/>
    <p:sldId id="322" r:id="rId8"/>
    <p:sldId id="332" r:id="rId9"/>
    <p:sldId id="330" r:id="rId10"/>
    <p:sldId id="351" r:id="rId11"/>
    <p:sldId id="333" r:id="rId12"/>
    <p:sldId id="365" r:id="rId13"/>
    <p:sldId id="309" r:id="rId14"/>
    <p:sldId id="345" r:id="rId15"/>
    <p:sldId id="334" r:id="rId16"/>
    <p:sldId id="300" r:id="rId17"/>
    <p:sldId id="340" r:id="rId18"/>
    <p:sldId id="338" r:id="rId19"/>
  </p:sldIdLst>
  <p:sldSz cx="9144000" cy="5143500" type="screen16x9"/>
  <p:notesSz cx="6858000" cy="9144000"/>
  <p:custDataLst>
    <p:tags r:id="rId24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834"/>
    <a:srgbClr val="1D3E6B"/>
    <a:srgbClr val="F2F2F2"/>
    <a:srgbClr val="3B2213"/>
    <a:srgbClr val="FEDA5B"/>
    <a:srgbClr val="FEE600"/>
    <a:srgbClr val="464646"/>
    <a:srgbClr val="72BEA0"/>
    <a:srgbClr val="70B4B7"/>
    <a:srgbClr val="C75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256" autoAdjust="0"/>
  </p:normalViewPr>
  <p:slideViewPr>
    <p:cSldViewPr snapToGrid="0" showGuides="1">
      <p:cViewPr varScale="1">
        <p:scale>
          <a:sx n="139" d="100"/>
          <a:sy n="139" d="100"/>
        </p:scale>
        <p:origin x="280" y="68"/>
      </p:cViewPr>
      <p:guideLst>
        <p:guide orient="horz" pos="2119"/>
        <p:guide pos="2880"/>
        <p:guide orient="horz" pos="2436"/>
        <p:guide pos="90"/>
        <p:guide orient="horz" pos="2663"/>
        <p:guide pos="5670"/>
        <p:guide orient="horz" pos="1189"/>
        <p:guide orient="horz" pos="2641"/>
        <p:guide orient="horz" pos="1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17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8885A-1B81-4E7F-B793-12A31F916A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0C853-DC6C-4924-B1F2-08CE44BD35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FC2F-FDF9-4A3A-8E00-C9FCC9B036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FE57E-5129-4A67-8B2B-B871289EF2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6C439-5B31-42A4-9D65-F2D199E888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9A8EC-1E49-424C-BCFA-572FFAE717EA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1135-D26A-4F8E-9CC5-4D04C5CB626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60BCF-A029-48C8-8958-0A70B38BB1D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31568-A7D1-4636-BB09-7CF4AFFADB8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55BC-2BD3-49CF-BEF5-18391091E8B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D1F93-42D3-4309-BA09-285A4B9DE9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F185-AD91-4D38-93DB-EA459E1C84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1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9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0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1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2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3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4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5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6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7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0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1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2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3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4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5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6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1201410"/>
            <a:ext cx="9144000" cy="1881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5639" y="4748135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2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5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6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7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1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178827" y="1314255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529" y="4747679"/>
            <a:ext cx="2057400" cy="273844"/>
          </a:xfrm>
        </p:spPr>
        <p:txBody>
          <a:bodyPr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  <p:sp>
        <p:nvSpPr>
          <p:cNvPr id="131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2423806" y="2803690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3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4668785" y="1314255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3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6913764" y="2803690"/>
            <a:ext cx="2078405" cy="142108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207378" y="4666267"/>
            <a:ext cx="1253123" cy="407703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9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2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3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4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5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6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8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9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0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1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2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3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4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0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1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2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3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4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5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6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7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98C12-413D-45C0-9AD9-C72A6D11CD6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F178-7028-46B8-B227-1B7A5FDAC3B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959724" y="47980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/>
              <a:ea typeface="SimSun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/>
              <a:ea typeface="SimSun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/>
              <a:ea typeface="SimSun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/>
              <a:ea typeface="SimSun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/>
              <a:ea typeface="SimSun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/>
              <a:ea typeface="SimSun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/>
              <a:ea typeface="SimSun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/>
              <a:ea typeface="SimSun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SimSun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SimSun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SimSun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SimSu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FC36B-FEB6-4842-88BA-8D822531BFD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4BC2-D1DD-4487-BC9B-263F1385394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0BF5D-1EA0-43A9-8B73-E8769F776C4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直角三角形 346"/>
          <p:cNvSpPr/>
          <p:nvPr/>
        </p:nvSpPr>
        <p:spPr>
          <a:xfrm rot="16200000">
            <a:off x="6427481" y="2409082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 rot="5400000">
            <a:off x="-28260" y="0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49235" y="598468"/>
            <a:ext cx="8851889" cy="3954390"/>
            <a:chOff x="149236" y="598468"/>
            <a:chExt cx="8834372" cy="394656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149236" y="598469"/>
              <a:ext cx="8834372" cy="3946564"/>
            </a:xfrm>
            <a:prstGeom prst="rect">
              <a:avLst/>
            </a:prstGeom>
          </p:spPr>
        </p:pic>
        <p:sp>
          <p:nvSpPr>
            <p:cNvPr id="93" name="矩形 92"/>
            <p:cNvSpPr/>
            <p:nvPr/>
          </p:nvSpPr>
          <p:spPr>
            <a:xfrm>
              <a:off x="149236" y="598468"/>
              <a:ext cx="8834372" cy="394656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632245" y="1841885"/>
            <a:ext cx="5873057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基于</a:t>
            </a:r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BMI-VR</a:t>
            </a: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一体机的情绪干预范式和方法研究</a:t>
            </a:r>
            <a:endParaRPr lang="zh-CN" altLang="en-US" sz="2800" b="1" dirty="0">
              <a:solidFill>
                <a:schemeClr val="accent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4439982" y="2894594"/>
            <a:ext cx="2795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2057356" y="3283732"/>
            <a:ext cx="351052" cy="3510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395113" y="3327007"/>
            <a:ext cx="207190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日期：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2024.3.29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115961" y="3280680"/>
            <a:ext cx="351052" cy="3510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4453717" y="3323955"/>
            <a:ext cx="272069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答辩人：</a:t>
            </a:r>
            <a:r>
              <a:rPr lang="zh-CN" altLang="en-US" sz="1400" dirty="0">
                <a:sym typeface="Calibri" panose="020F0502020204030204" pitchFamily="34" charset="0"/>
              </a:rPr>
              <a:t>金俊一、黄晨、范鹏飞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2121485" y="3338959"/>
            <a:ext cx="218168" cy="238153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4195444" y="3354221"/>
            <a:ext cx="192087" cy="207963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02807" y="1034911"/>
            <a:ext cx="2457878" cy="799669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278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9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0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1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2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3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4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5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6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7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8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9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0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1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2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3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4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5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6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7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8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9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0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1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2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3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4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5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6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7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8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9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0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1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2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3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4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5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6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7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8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9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0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1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2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3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4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5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6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7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8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9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0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1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2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3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4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5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6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7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8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9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0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1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2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3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4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5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7" grpId="0" animBg="1"/>
      <p:bldP spid="68" grpId="0"/>
      <p:bldP spid="69" grpId="0" animBg="1"/>
      <p:bldP spid="7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9142730" cy="575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2700000">
            <a:off x="3263698" y="1544657"/>
            <a:ext cx="2576379" cy="25763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  <p:sp>
        <p:nvSpPr>
          <p:cNvPr id="52" name="TextBox 8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6341379" y="1362556"/>
            <a:ext cx="179446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l"/>
            <a:r>
              <a:rPr lang="zh-CN" altLang="en-US" dirty="0"/>
              <a:t>安全性、舒适性</a:t>
            </a:r>
            <a:endParaRPr lang="en-US" dirty="0"/>
          </a:p>
        </p:txBody>
      </p:sp>
      <p:sp>
        <p:nvSpPr>
          <p:cNvPr id="54" name="TextBox 8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6341379" y="3108861"/>
            <a:ext cx="227110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zh-CN" altLang="en-US" dirty="0"/>
              <a:t>低依赖性、零副作用</a:t>
            </a:r>
            <a:endParaRPr lang="en-US" dirty="0"/>
          </a:p>
        </p:txBody>
      </p:sp>
      <p:sp>
        <p:nvSpPr>
          <p:cNvPr id="56" name="TextBox 8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1270000" y="1389366"/>
            <a:ext cx="161388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zh-CN" altLang="en-US" dirty="0"/>
              <a:t>项目简介</a:t>
            </a:r>
            <a:endParaRPr lang="en-US" dirty="0"/>
          </a:p>
        </p:txBody>
      </p:sp>
      <p:sp>
        <p:nvSpPr>
          <p:cNvPr id="57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239948" y="1772008"/>
            <a:ext cx="2715471" cy="1338828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r>
              <a:rPr lang="zh-CN" altLang="en-US" dirty="0"/>
              <a:t>我们的项目采用脑机接口（</a:t>
            </a:r>
            <a:r>
              <a:rPr lang="en-US" altLang="zh-CN" dirty="0"/>
              <a:t>BMI</a:t>
            </a:r>
            <a:r>
              <a:rPr lang="zh-CN" altLang="en-US" dirty="0"/>
              <a:t>）和虚拟现实（</a:t>
            </a:r>
            <a:r>
              <a:rPr lang="en-US" altLang="zh-CN" dirty="0"/>
              <a:t>VR</a:t>
            </a:r>
            <a:r>
              <a:rPr lang="zh-CN" altLang="en-US" dirty="0"/>
              <a:t>）技术的结合，致力于革新情绪类疾病的诊断和治疗过程。通过这种技术整合，我们目标是提供一种更为客观、有效且用户友好的情绪干预范式。</a:t>
            </a:r>
            <a:endParaRPr lang="zh-CN" altLang="en-US" dirty="0"/>
          </a:p>
        </p:txBody>
      </p:sp>
      <p:sp>
        <p:nvSpPr>
          <p:cNvPr id="58" name="TextBox 8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864999" y="3137385"/>
            <a:ext cx="186511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r" fontAlgn="base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300"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zh-CN" altLang="en-US" dirty="0"/>
              <a:t>准确性、客观性</a:t>
            </a:r>
            <a:endParaRPr lang="en-US" dirty="0"/>
          </a:p>
        </p:txBody>
      </p:sp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2610567" y="87313"/>
            <a:ext cx="39228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脑机接口与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VR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情绪干预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3674126" y="546895"/>
            <a:ext cx="17957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BMI-VR towards emotions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/>
          <a:srcRect l="7877" r="9032"/>
          <a:stretch>
            <a:fillRect/>
          </a:stretch>
        </p:blipFill>
        <p:spPr>
          <a:xfrm>
            <a:off x="3705755" y="2032775"/>
            <a:ext cx="1694884" cy="1591905"/>
          </a:xfrm>
          <a:prstGeom prst="rect">
            <a:avLst/>
          </a:prstGeom>
        </p:spPr>
      </p:pic>
      <p:sp>
        <p:nvSpPr>
          <p:cNvPr id="17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240233" y="3523543"/>
            <a:ext cx="2715471" cy="1131079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r>
              <a:rPr lang="zh-CN" altLang="en-US" dirty="0"/>
              <a:t>脑机接口技术让从源头上（大脑）获取信息成为可能，通过比较健康人群与抑郁症患者的脑电信号差异，我们发现在时域和频域上存在明显的区别，由此对多种情绪进行诊断。</a:t>
            </a:r>
            <a:endParaRPr lang="zh-CN" altLang="en-US" dirty="0"/>
          </a:p>
        </p:txBody>
      </p:sp>
      <p:sp>
        <p:nvSpPr>
          <p:cNvPr id="18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6373662" y="1753367"/>
            <a:ext cx="2715471" cy="1338828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r>
              <a:rPr lang="zh-CN" altLang="en-US" dirty="0"/>
              <a:t>虚拟现实技术为患者提供了一个沉浸式的治疗环境，这种环境能够有效地干预和调节患者的情绪状态。通过精心设计的</a:t>
            </a:r>
            <a:r>
              <a:rPr lang="en-US" altLang="zh-CN" dirty="0"/>
              <a:t>VR</a:t>
            </a:r>
            <a:r>
              <a:rPr lang="zh-CN" altLang="en-US" dirty="0"/>
              <a:t>场景</a:t>
            </a:r>
            <a:r>
              <a:rPr lang="en-US" altLang="zh-CN" dirty="0"/>
              <a:t>——</a:t>
            </a:r>
            <a:r>
              <a:rPr lang="zh-CN" altLang="en-US" dirty="0"/>
              <a:t>结合光照、声音和交互元素</a:t>
            </a:r>
            <a:r>
              <a:rPr lang="en-US" altLang="zh-CN" dirty="0"/>
              <a:t>——</a:t>
            </a:r>
            <a:r>
              <a:rPr lang="zh-CN" altLang="en-US" dirty="0"/>
              <a:t>可以营造出具有调节情绪效果的虚拟环境。</a:t>
            </a:r>
            <a:endParaRPr lang="zh-CN" altLang="en-US" dirty="0"/>
          </a:p>
        </p:txBody>
      </p:sp>
      <p:sp>
        <p:nvSpPr>
          <p:cNvPr id="20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6373661" y="3519403"/>
            <a:ext cx="2715471" cy="923330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r>
              <a:rPr lang="zh-CN" altLang="en-US" dirty="0"/>
              <a:t>虚拟现实技术通过播放视频、提供交互等方式进行情绪调节与干预，区别于药物治疗、电刺激治疗，无明显副作用且无依赖性。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126735" y="1502753"/>
            <a:ext cx="958521" cy="958521"/>
            <a:chOff x="5126734" y="1502752"/>
            <a:chExt cx="1082919" cy="1082919"/>
          </a:xfrm>
        </p:grpSpPr>
        <p:sp>
          <p:nvSpPr>
            <p:cNvPr id="48" name="椭圆 47"/>
            <p:cNvSpPr/>
            <p:nvPr/>
          </p:nvSpPr>
          <p:spPr>
            <a:xfrm>
              <a:off x="5126734" y="1502752"/>
              <a:ext cx="1082919" cy="10829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AutoShape 112"/>
            <p:cNvSpPr/>
            <p:nvPr/>
          </p:nvSpPr>
          <p:spPr bwMode="auto">
            <a:xfrm>
              <a:off x="5408396" y="1771638"/>
              <a:ext cx="519593" cy="517303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89200" y="3228122"/>
            <a:ext cx="958521" cy="958521"/>
            <a:chOff x="5126734" y="3173557"/>
            <a:chExt cx="1082919" cy="1082919"/>
          </a:xfrm>
        </p:grpSpPr>
        <p:sp>
          <p:nvSpPr>
            <p:cNvPr id="50" name="椭圆 49"/>
            <p:cNvSpPr/>
            <p:nvPr/>
          </p:nvSpPr>
          <p:spPr>
            <a:xfrm>
              <a:off x="5126734" y="3173557"/>
              <a:ext cx="1082919" cy="10829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408396" y="3456083"/>
              <a:ext cx="517866" cy="517866"/>
              <a:chOff x="3191434" y="2145028"/>
              <a:chExt cx="359165" cy="359165"/>
            </a:xfrm>
            <a:solidFill>
              <a:schemeClr val="bg1"/>
            </a:solidFill>
          </p:grpSpPr>
          <p:sp>
            <p:nvSpPr>
              <p:cNvPr id="65" name="AutoShape 123"/>
              <p:cNvSpPr/>
              <p:nvPr/>
            </p:nvSpPr>
            <p:spPr bwMode="auto">
              <a:xfrm>
                <a:off x="319143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6" name="AutoShape 124"/>
              <p:cNvSpPr/>
              <p:nvPr/>
            </p:nvSpPr>
            <p:spPr bwMode="auto">
              <a:xfrm>
                <a:off x="3292736" y="2245717"/>
                <a:ext cx="157173" cy="1571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7" name="AutoShape 125"/>
              <p:cNvSpPr/>
              <p:nvPr/>
            </p:nvSpPr>
            <p:spPr bwMode="auto">
              <a:xfrm>
                <a:off x="3325891" y="2279484"/>
                <a:ext cx="90253" cy="9025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026950" y="1502753"/>
            <a:ext cx="958521" cy="958521"/>
            <a:chOff x="2912452" y="1488831"/>
            <a:chExt cx="1082919" cy="1082919"/>
          </a:xfrm>
        </p:grpSpPr>
        <p:sp>
          <p:nvSpPr>
            <p:cNvPr id="49" name="椭圆 48"/>
            <p:cNvSpPr/>
            <p:nvPr/>
          </p:nvSpPr>
          <p:spPr>
            <a:xfrm>
              <a:off x="2912452" y="1488831"/>
              <a:ext cx="1082919" cy="10829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4153" y="1758698"/>
              <a:ext cx="355867" cy="518751"/>
              <a:chOff x="2528974" y="2863357"/>
              <a:chExt cx="246811" cy="359779"/>
            </a:xfrm>
            <a:solidFill>
              <a:schemeClr val="bg1"/>
            </a:solidFill>
          </p:grpSpPr>
          <p:sp>
            <p:nvSpPr>
              <p:cNvPr id="62" name="AutoShape 113"/>
              <p:cNvSpPr/>
              <p:nvPr/>
            </p:nvSpPr>
            <p:spPr bwMode="auto">
              <a:xfrm>
                <a:off x="2528974" y="2863357"/>
                <a:ext cx="246811" cy="35977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3" name="AutoShape 114"/>
              <p:cNvSpPr/>
              <p:nvPr/>
            </p:nvSpPr>
            <p:spPr bwMode="auto">
              <a:xfrm>
                <a:off x="2584843" y="2919841"/>
                <a:ext cx="73061" cy="7306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976599" y="3228122"/>
            <a:ext cx="958521" cy="958521"/>
            <a:chOff x="2912452" y="3159636"/>
            <a:chExt cx="1082919" cy="1082919"/>
          </a:xfrm>
        </p:grpSpPr>
        <p:sp>
          <p:nvSpPr>
            <p:cNvPr id="51" name="椭圆 50"/>
            <p:cNvSpPr/>
            <p:nvPr/>
          </p:nvSpPr>
          <p:spPr>
            <a:xfrm>
              <a:off x="2912452" y="3159636"/>
              <a:ext cx="1082919" cy="10829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flipH="1">
              <a:off x="3190040" y="3442162"/>
              <a:ext cx="517866" cy="517866"/>
              <a:chOff x="2473104" y="2145028"/>
              <a:chExt cx="359165" cy="359165"/>
            </a:xfrm>
            <a:solidFill>
              <a:schemeClr val="bg1"/>
            </a:solidFill>
          </p:grpSpPr>
          <p:sp>
            <p:nvSpPr>
              <p:cNvPr id="69" name="AutoShape 126"/>
              <p:cNvSpPr/>
              <p:nvPr/>
            </p:nvSpPr>
            <p:spPr bwMode="auto">
              <a:xfrm>
                <a:off x="247310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0" name="AutoShape 127"/>
              <p:cNvSpPr/>
              <p:nvPr/>
            </p:nvSpPr>
            <p:spPr bwMode="auto">
              <a:xfrm>
                <a:off x="2618611" y="2200897"/>
                <a:ext cx="84727" cy="841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/>
      <p:bldP spid="54" grpId="0"/>
      <p:bldP spid="56" grpId="0"/>
      <p:bldP spid="57" grpId="0"/>
      <p:bldP spid="58" grpId="0"/>
      <p:bldP spid="17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961673"/>
            <a:ext cx="9144000" cy="238960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TextBox 13"/>
          <p:cNvSpPr>
            <a:spLocks noChangeArrowheads="1"/>
          </p:cNvSpPr>
          <p:nvPr/>
        </p:nvSpPr>
        <p:spPr bwMode="auto">
          <a:xfrm>
            <a:off x="462915" y="315641"/>
            <a:ext cx="2481453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822960" fontAlgn="base">
              <a:spcAft>
                <a:spcPct val="0"/>
              </a:spcAft>
              <a:buNone/>
              <a:defRPr/>
            </a:pPr>
            <a:r>
              <a:rPr lang="en-US" altLang="zh-CN" sz="21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VR</a:t>
            </a:r>
            <a:r>
              <a:rPr lang="zh-CN" altLang="en-US" sz="21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设备的落地应用</a:t>
            </a:r>
            <a:endParaRPr lang="zh-CN" altLang="en-US" sz="2100" b="1" dirty="0">
              <a:solidFill>
                <a:prstClr val="black">
                  <a:lumMod val="75000"/>
                  <a:lumOff val="2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222" y="1052301"/>
            <a:ext cx="4018716" cy="22083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1392390"/>
            <a:ext cx="4110796" cy="1528167"/>
          </a:xfrm>
          <a:prstGeom prst="rect">
            <a:avLst/>
          </a:prstGeom>
        </p:spPr>
      </p:pic>
      <p:sp>
        <p:nvSpPr>
          <p:cNvPr id="8" name="TextBox 9" descr="e7d195523061f1c09e9d68d7cf438b91ef959ecb14fc25d26BBA7F7DBC18E55DFF4014AF651F0BF2569D4B6C1DA7F1A4683A481403BD872FC687266AD13265C1DE7C373772FD8728ABDD69ADD03BFF5BE2862BC891DBB79E74B044BEE21896B58BB504F9B7B8366179F035B8F1FE97608BAB4D7DF1E11532BDCC25DF947C3C4C1B257BA7AAE60662DCA45AF4273F5B3E"/>
          <p:cNvSpPr txBox="1"/>
          <p:nvPr/>
        </p:nvSpPr>
        <p:spPr>
          <a:xfrm>
            <a:off x="521355" y="3781994"/>
            <a:ext cx="8101290" cy="923330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r>
              <a:rPr lang="zh-CN" altLang="en-US" dirty="0"/>
              <a:t>当前，脑机接口（</a:t>
            </a:r>
            <a:r>
              <a:rPr lang="en-US" altLang="zh-CN" dirty="0"/>
              <a:t>BMI</a:t>
            </a:r>
            <a:r>
              <a:rPr lang="zh-CN" altLang="en-US" dirty="0"/>
              <a:t>）与虚拟现实（</a:t>
            </a:r>
            <a:r>
              <a:rPr lang="en-US" altLang="zh-CN" dirty="0"/>
              <a:t>VR</a:t>
            </a:r>
            <a:r>
              <a:rPr lang="zh-CN" altLang="en-US" dirty="0"/>
              <a:t>）技术在多个领域已经展现出其广泛的应用潜力，同时，不少企业和研究机构正在探索将这两项前沿技术相结合的可能性。例如，苹果公司推出的</a:t>
            </a:r>
            <a:r>
              <a:rPr lang="en-US" altLang="zh-CN" dirty="0"/>
              <a:t>Vision Pro</a:t>
            </a:r>
            <a:r>
              <a:rPr lang="zh-CN" altLang="en-US" dirty="0"/>
              <a:t>设备便是在这一探索路径上的一个典范，该设备通过瞳孔大小和眼动信号的监测，引入了脑机接口技术的初步应用。尽管如此，目前这些技术结合的实际应用还相对初级，主要依赖于用户的视觉反应而非直接分析脑电信号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4018002" y="1888069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总结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>
            <a:off x="1007789" y="1175636"/>
            <a:ext cx="7680931" cy="33939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121466" y="1611623"/>
            <a:ext cx="485930" cy="4859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椭圆 46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108664" y="1004194"/>
            <a:ext cx="237105" cy="2371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椭圆 47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1699075" y="651829"/>
            <a:ext cx="237105" cy="2371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椭圆 48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7811685" y="4632510"/>
            <a:ext cx="237105" cy="2371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0" name="椭圆 49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8853019" y="4030370"/>
            <a:ext cx="182316" cy="1823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矩形 50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1207542" y="1940483"/>
            <a:ext cx="7281423" cy="199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我们的项目旨在通过实验和研究，探索如何有效地结合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BMI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技术来监测和干预用户的情绪状态。具体而言，我们计划通过收集脑电信号来识别情绪模式，进而使用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技术提供针对性的情绪干预。这一过程中，我们会重点关注技术的整合、情绪识别的准确性以及干预的有效性。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虽然当前将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BMI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与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技术结合用于情绪干预的尝试还很少，我们的探索可能会揭示新的技术融合路径和创新方案，为未来的应用和研究提供灵感。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Freeform 5"/>
          <p:cNvSpPr/>
          <p:nvPr/>
        </p:nvSpPr>
        <p:spPr bwMode="auto">
          <a:xfrm>
            <a:off x="499414" y="685494"/>
            <a:ext cx="1385668" cy="12493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" name="TextBox 156"/>
          <p:cNvSpPr txBox="1"/>
          <p:nvPr/>
        </p:nvSpPr>
        <p:spPr>
          <a:xfrm>
            <a:off x="683703" y="1016119"/>
            <a:ext cx="1010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展望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Freeform 5"/>
          <p:cNvSpPr/>
          <p:nvPr/>
        </p:nvSpPr>
        <p:spPr bwMode="auto">
          <a:xfrm>
            <a:off x="8125666" y="4102183"/>
            <a:ext cx="811279" cy="73145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4120594" y="87313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总结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4186732" y="532859"/>
            <a:ext cx="770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Summary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ea typeface="方正兰亭黑_GBK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099701" y="892486"/>
            <a:ext cx="4075035" cy="292201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14630" indent="-214630">
              <a:lnSpc>
                <a:spcPct val="30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Lancet. 2021;S0140-6736(21)02143-7.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14630" indent="-214630"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Lu J, Xu X, Huang Y, et al. Prevalence of depressive disorders and treatment in China: a cross-sectional epidemiological study. Lancet Psychiatry. Published Online September 21, 2021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14630" indent="-214630">
              <a:lnSpc>
                <a:spcPct val="30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徐伏莲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黄奕祥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青少年抑郁症状研究进展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[J].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14630" indent="-214630">
              <a:lnSpc>
                <a:spcPct val="300000"/>
              </a:lnSpc>
              <a:buClr>
                <a:srgbClr val="40404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https://www.who.int/news-room/fact-sheets/detail/depression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201747" y="782454"/>
            <a:ext cx="1244475" cy="34289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2975" y="331955"/>
            <a:ext cx="3008684" cy="4479590"/>
          </a:xfrm>
          <a:prstGeom prst="rect">
            <a:avLst/>
          </a:prstGeom>
          <a:solidFill>
            <a:schemeClr val="accent1">
              <a:lumMod val="90000"/>
              <a:lumOff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 sz="140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5027" y="2007246"/>
            <a:ext cx="3317147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3000" b="1" spc="6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参考文献</a:t>
            </a:r>
            <a:endParaRPr lang="zh-CN" altLang="en-US" sz="3000" b="1" spc="600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756684" y="1850745"/>
            <a:ext cx="13782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56684" y="3194641"/>
            <a:ext cx="81267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55027" y="2667272"/>
            <a:ext cx="2147359" cy="23852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dist">
              <a:defRPr/>
            </a:pPr>
            <a:r>
              <a:rPr lang="en-US" altLang="zh-CN" sz="1100" spc="45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references</a:t>
            </a:r>
            <a:endParaRPr lang="zh-CN" altLang="en-US" sz="1100" spc="45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signing-contract_66138"/>
          <p:cNvSpPr>
            <a:spLocks noChangeAspect="1"/>
          </p:cNvSpPr>
          <p:nvPr/>
        </p:nvSpPr>
        <p:spPr bwMode="auto">
          <a:xfrm>
            <a:off x="756684" y="1104174"/>
            <a:ext cx="530498" cy="530196"/>
          </a:xfrm>
          <a:custGeom>
            <a:avLst/>
            <a:gdLst>
              <a:gd name="connsiteX0" fmla="*/ 177088 w 577759"/>
              <a:gd name="connsiteY0" fmla="*/ 396051 h 577432"/>
              <a:gd name="connsiteX1" fmla="*/ 185388 w 577759"/>
              <a:gd name="connsiteY1" fmla="*/ 400653 h 577432"/>
              <a:gd name="connsiteX2" fmla="*/ 178010 w 577759"/>
              <a:gd name="connsiteY2" fmla="*/ 436543 h 577432"/>
              <a:gd name="connsiteX3" fmla="*/ 184466 w 577759"/>
              <a:gd name="connsiteY3" fmla="*/ 440224 h 577432"/>
              <a:gd name="connsiteX4" fmla="*/ 186310 w 577759"/>
              <a:gd name="connsiteY4" fmla="*/ 442985 h 577432"/>
              <a:gd name="connsiteX5" fmla="*/ 201988 w 577759"/>
              <a:gd name="connsiteY5" fmla="*/ 452188 h 577432"/>
              <a:gd name="connsiteX6" fmla="*/ 204755 w 577759"/>
              <a:gd name="connsiteY6" fmla="*/ 458630 h 577432"/>
              <a:gd name="connsiteX7" fmla="*/ 274843 w 577759"/>
              <a:gd name="connsiteY7" fmla="*/ 460470 h 577432"/>
              <a:gd name="connsiteX8" fmla="*/ 274843 w 577759"/>
              <a:gd name="connsiteY8" fmla="*/ 480716 h 577432"/>
              <a:gd name="connsiteX9" fmla="*/ 206599 w 577759"/>
              <a:gd name="connsiteY9" fmla="*/ 478876 h 577432"/>
              <a:gd name="connsiteX10" fmla="*/ 194610 w 577759"/>
              <a:gd name="connsiteY10" fmla="*/ 481636 h 577432"/>
              <a:gd name="connsiteX11" fmla="*/ 183544 w 577759"/>
              <a:gd name="connsiteY11" fmla="*/ 473354 h 577432"/>
              <a:gd name="connsiteX12" fmla="*/ 183544 w 577759"/>
              <a:gd name="connsiteY12" fmla="*/ 466912 h 577432"/>
              <a:gd name="connsiteX13" fmla="*/ 178933 w 577759"/>
              <a:gd name="connsiteY13" fmla="*/ 474274 h 577432"/>
              <a:gd name="connsiteX14" fmla="*/ 161410 w 577759"/>
              <a:gd name="connsiteY14" fmla="*/ 465992 h 577432"/>
              <a:gd name="connsiteX15" fmla="*/ 162333 w 577759"/>
              <a:gd name="connsiteY15" fmla="*/ 464151 h 577432"/>
              <a:gd name="connsiteX16" fmla="*/ 163255 w 577759"/>
              <a:gd name="connsiteY16" fmla="*/ 460470 h 577432"/>
              <a:gd name="connsiteX17" fmla="*/ 156799 w 577759"/>
              <a:gd name="connsiteY17" fmla="*/ 466912 h 577432"/>
              <a:gd name="connsiteX18" fmla="*/ 140199 w 577759"/>
              <a:gd name="connsiteY18" fmla="*/ 456789 h 577432"/>
              <a:gd name="connsiteX19" fmla="*/ 154033 w 577759"/>
              <a:gd name="connsiteY19" fmla="*/ 435623 h 577432"/>
              <a:gd name="connsiteX20" fmla="*/ 103311 w 577759"/>
              <a:gd name="connsiteY20" fmla="*/ 495441 h 577432"/>
              <a:gd name="connsiteX21" fmla="*/ 85789 w 577759"/>
              <a:gd name="connsiteY21" fmla="*/ 485318 h 577432"/>
              <a:gd name="connsiteX22" fmla="*/ 143888 w 577759"/>
              <a:gd name="connsiteY22" fmla="*/ 417217 h 577432"/>
              <a:gd name="connsiteX23" fmla="*/ 177088 w 577759"/>
              <a:gd name="connsiteY23" fmla="*/ 396051 h 577432"/>
              <a:gd name="connsiteX24" fmla="*/ 326592 w 577759"/>
              <a:gd name="connsiteY24" fmla="*/ 382185 h 577432"/>
              <a:gd name="connsiteX25" fmla="*/ 324748 w 577759"/>
              <a:gd name="connsiteY25" fmla="*/ 412582 h 577432"/>
              <a:gd name="connsiteX26" fmla="*/ 340423 w 577759"/>
              <a:gd name="connsiteY26" fmla="*/ 420871 h 577432"/>
              <a:gd name="connsiteX27" fmla="*/ 355177 w 577759"/>
              <a:gd name="connsiteY27" fmla="*/ 430082 h 577432"/>
              <a:gd name="connsiteX28" fmla="*/ 380995 w 577759"/>
              <a:gd name="connsiteY28" fmla="*/ 413503 h 577432"/>
              <a:gd name="connsiteX29" fmla="*/ 356099 w 577759"/>
              <a:gd name="connsiteY29" fmla="*/ 393238 h 577432"/>
              <a:gd name="connsiteX30" fmla="*/ 326592 w 577759"/>
              <a:gd name="connsiteY30" fmla="*/ 382185 h 577432"/>
              <a:gd name="connsiteX31" fmla="*/ 125443 w 577759"/>
              <a:gd name="connsiteY31" fmla="*/ 299294 h 577432"/>
              <a:gd name="connsiteX32" fmla="*/ 224189 w 577759"/>
              <a:gd name="connsiteY32" fmla="*/ 299294 h 577432"/>
              <a:gd name="connsiteX33" fmla="*/ 250029 w 577759"/>
              <a:gd name="connsiteY33" fmla="*/ 326015 h 577432"/>
              <a:gd name="connsiteX34" fmla="*/ 224189 w 577759"/>
              <a:gd name="connsiteY34" fmla="*/ 351815 h 577432"/>
              <a:gd name="connsiteX35" fmla="*/ 125443 w 577759"/>
              <a:gd name="connsiteY35" fmla="*/ 351815 h 577432"/>
              <a:gd name="connsiteX36" fmla="*/ 98680 w 577759"/>
              <a:gd name="connsiteY36" fmla="*/ 326015 h 577432"/>
              <a:gd name="connsiteX37" fmla="*/ 125443 w 577759"/>
              <a:gd name="connsiteY37" fmla="*/ 299294 h 577432"/>
              <a:gd name="connsiteX38" fmla="*/ 125436 w 577759"/>
              <a:gd name="connsiteY38" fmla="*/ 200762 h 577432"/>
              <a:gd name="connsiteX39" fmla="*/ 321952 w 577759"/>
              <a:gd name="connsiteY39" fmla="*/ 200762 h 577432"/>
              <a:gd name="connsiteX40" fmla="*/ 348708 w 577759"/>
              <a:gd name="connsiteY40" fmla="*/ 227483 h 577432"/>
              <a:gd name="connsiteX41" fmla="*/ 321952 w 577759"/>
              <a:gd name="connsiteY41" fmla="*/ 253283 h 577432"/>
              <a:gd name="connsiteX42" fmla="*/ 125436 w 577759"/>
              <a:gd name="connsiteY42" fmla="*/ 253283 h 577432"/>
              <a:gd name="connsiteX43" fmla="*/ 98680 w 577759"/>
              <a:gd name="connsiteY43" fmla="*/ 227483 h 577432"/>
              <a:gd name="connsiteX44" fmla="*/ 125436 w 577759"/>
              <a:gd name="connsiteY44" fmla="*/ 200762 h 577432"/>
              <a:gd name="connsiteX45" fmla="*/ 125436 w 577759"/>
              <a:gd name="connsiteY45" fmla="*/ 103118 h 577432"/>
              <a:gd name="connsiteX46" fmla="*/ 321952 w 577759"/>
              <a:gd name="connsiteY46" fmla="*/ 103118 h 577432"/>
              <a:gd name="connsiteX47" fmla="*/ 348708 w 577759"/>
              <a:gd name="connsiteY47" fmla="*/ 128918 h 577432"/>
              <a:gd name="connsiteX48" fmla="*/ 321952 w 577759"/>
              <a:gd name="connsiteY48" fmla="*/ 155639 h 577432"/>
              <a:gd name="connsiteX49" fmla="*/ 125436 w 577759"/>
              <a:gd name="connsiteY49" fmla="*/ 155639 h 577432"/>
              <a:gd name="connsiteX50" fmla="*/ 98680 w 577759"/>
              <a:gd name="connsiteY50" fmla="*/ 128918 h 577432"/>
              <a:gd name="connsiteX51" fmla="*/ 125436 w 577759"/>
              <a:gd name="connsiteY51" fmla="*/ 103118 h 577432"/>
              <a:gd name="connsiteX52" fmla="*/ 497753 w 577759"/>
              <a:gd name="connsiteY52" fmla="*/ 64639 h 577432"/>
              <a:gd name="connsiteX53" fmla="*/ 537748 w 577759"/>
              <a:gd name="connsiteY53" fmla="*/ 78225 h 577432"/>
              <a:gd name="connsiteX54" fmla="*/ 577398 w 577759"/>
              <a:gd name="connsiteY54" fmla="*/ 121516 h 577432"/>
              <a:gd name="connsiteX55" fmla="*/ 575554 w 577759"/>
              <a:gd name="connsiteY55" fmla="*/ 130727 h 577432"/>
              <a:gd name="connsiteX56" fmla="*/ 411424 w 577759"/>
              <a:gd name="connsiteY56" fmla="*/ 415345 h 577432"/>
              <a:gd name="connsiteX57" fmla="*/ 407735 w 577759"/>
              <a:gd name="connsiteY57" fmla="*/ 419029 h 577432"/>
              <a:gd name="connsiteX58" fmla="*/ 321982 w 577759"/>
              <a:gd name="connsiteY58" fmla="*/ 476137 h 577432"/>
              <a:gd name="connsiteX59" fmla="*/ 308151 w 577759"/>
              <a:gd name="connsiteY59" fmla="*/ 476137 h 577432"/>
              <a:gd name="connsiteX60" fmla="*/ 301696 w 577759"/>
              <a:gd name="connsiteY60" fmla="*/ 464163 h 577432"/>
              <a:gd name="connsiteX61" fmla="*/ 307229 w 577759"/>
              <a:gd name="connsiteY61" fmla="*/ 361921 h 577432"/>
              <a:gd name="connsiteX62" fmla="*/ 309073 w 577759"/>
              <a:gd name="connsiteY62" fmla="*/ 355473 h 577432"/>
              <a:gd name="connsiteX63" fmla="*/ 473203 w 577759"/>
              <a:gd name="connsiteY63" fmla="*/ 71777 h 577432"/>
              <a:gd name="connsiteX64" fmla="*/ 480580 w 577759"/>
              <a:gd name="connsiteY64" fmla="*/ 66250 h 577432"/>
              <a:gd name="connsiteX65" fmla="*/ 497753 w 577759"/>
              <a:gd name="connsiteY65" fmla="*/ 64639 h 577432"/>
              <a:gd name="connsiteX66" fmla="*/ 26751 w 577759"/>
              <a:gd name="connsiteY66" fmla="*/ 0 h 577432"/>
              <a:gd name="connsiteX67" fmla="*/ 420637 w 577759"/>
              <a:gd name="connsiteY67" fmla="*/ 0 h 577432"/>
              <a:gd name="connsiteX68" fmla="*/ 447388 w 577759"/>
              <a:gd name="connsiteY68" fmla="*/ 25786 h 577432"/>
              <a:gd name="connsiteX69" fmla="*/ 447388 w 577759"/>
              <a:gd name="connsiteY69" fmla="*/ 65387 h 577432"/>
              <a:gd name="connsiteX70" fmla="*/ 394808 w 577759"/>
              <a:gd name="connsiteY70" fmla="*/ 156560 h 577432"/>
              <a:gd name="connsiteX71" fmla="*/ 394808 w 577759"/>
              <a:gd name="connsiteY71" fmla="*/ 52494 h 577432"/>
              <a:gd name="connsiteX72" fmla="*/ 52580 w 577759"/>
              <a:gd name="connsiteY72" fmla="*/ 52494 h 577432"/>
              <a:gd name="connsiteX73" fmla="*/ 52580 w 577759"/>
              <a:gd name="connsiteY73" fmla="*/ 524938 h 577432"/>
              <a:gd name="connsiteX74" fmla="*/ 394808 w 577759"/>
              <a:gd name="connsiteY74" fmla="*/ 524938 h 577432"/>
              <a:gd name="connsiteX75" fmla="*/ 394808 w 577759"/>
              <a:gd name="connsiteY75" fmla="*/ 459551 h 577432"/>
              <a:gd name="connsiteX76" fmla="*/ 422482 w 577759"/>
              <a:gd name="connsiteY76" fmla="*/ 441132 h 577432"/>
              <a:gd name="connsiteX77" fmla="*/ 434474 w 577759"/>
              <a:gd name="connsiteY77" fmla="*/ 428239 h 577432"/>
              <a:gd name="connsiteX78" fmla="*/ 447388 w 577759"/>
              <a:gd name="connsiteY78" fmla="*/ 406137 h 577432"/>
              <a:gd name="connsiteX79" fmla="*/ 447388 w 577759"/>
              <a:gd name="connsiteY79" fmla="*/ 550725 h 577432"/>
              <a:gd name="connsiteX80" fmla="*/ 420637 w 577759"/>
              <a:gd name="connsiteY80" fmla="*/ 577432 h 577432"/>
              <a:gd name="connsiteX81" fmla="*/ 26751 w 577759"/>
              <a:gd name="connsiteY81" fmla="*/ 577432 h 577432"/>
              <a:gd name="connsiteX82" fmla="*/ 0 w 577759"/>
              <a:gd name="connsiteY82" fmla="*/ 550725 h 577432"/>
              <a:gd name="connsiteX83" fmla="*/ 0 w 577759"/>
              <a:gd name="connsiteY83" fmla="*/ 25786 h 577432"/>
              <a:gd name="connsiteX84" fmla="*/ 26751 w 577759"/>
              <a:gd name="connsiteY84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77759" h="577432">
                <a:moveTo>
                  <a:pt x="177088" y="396051"/>
                </a:moveTo>
                <a:cubicBezTo>
                  <a:pt x="179855" y="396051"/>
                  <a:pt x="183544" y="397892"/>
                  <a:pt x="185388" y="400653"/>
                </a:cubicBezTo>
                <a:cubicBezTo>
                  <a:pt x="189999" y="411696"/>
                  <a:pt x="185388" y="423659"/>
                  <a:pt x="178010" y="436543"/>
                </a:cubicBezTo>
                <a:cubicBezTo>
                  <a:pt x="180777" y="436543"/>
                  <a:pt x="182621" y="438384"/>
                  <a:pt x="184466" y="440224"/>
                </a:cubicBezTo>
                <a:cubicBezTo>
                  <a:pt x="185388" y="441145"/>
                  <a:pt x="185388" y="442065"/>
                  <a:pt x="186310" y="442985"/>
                </a:cubicBezTo>
                <a:cubicBezTo>
                  <a:pt x="191844" y="442065"/>
                  <a:pt x="197377" y="444826"/>
                  <a:pt x="201988" y="452188"/>
                </a:cubicBezTo>
                <a:cubicBezTo>
                  <a:pt x="203832" y="454949"/>
                  <a:pt x="204755" y="456789"/>
                  <a:pt x="204755" y="458630"/>
                </a:cubicBezTo>
                <a:cubicBezTo>
                  <a:pt x="229654" y="454028"/>
                  <a:pt x="249943" y="460470"/>
                  <a:pt x="274843" y="460470"/>
                </a:cubicBezTo>
                <a:cubicBezTo>
                  <a:pt x="287754" y="460470"/>
                  <a:pt x="287754" y="480716"/>
                  <a:pt x="274843" y="480716"/>
                </a:cubicBezTo>
                <a:cubicBezTo>
                  <a:pt x="253632" y="480716"/>
                  <a:pt x="226888" y="468753"/>
                  <a:pt x="206599" y="478876"/>
                </a:cubicBezTo>
                <a:cubicBezTo>
                  <a:pt x="202910" y="480716"/>
                  <a:pt x="198299" y="483477"/>
                  <a:pt x="194610" y="481636"/>
                </a:cubicBezTo>
                <a:cubicBezTo>
                  <a:pt x="189999" y="479796"/>
                  <a:pt x="184466" y="478876"/>
                  <a:pt x="183544" y="473354"/>
                </a:cubicBezTo>
                <a:cubicBezTo>
                  <a:pt x="183544" y="470593"/>
                  <a:pt x="183544" y="468753"/>
                  <a:pt x="183544" y="466912"/>
                </a:cubicBezTo>
                <a:cubicBezTo>
                  <a:pt x="181699" y="469673"/>
                  <a:pt x="180777" y="471513"/>
                  <a:pt x="178933" y="474274"/>
                </a:cubicBezTo>
                <a:cubicBezTo>
                  <a:pt x="173399" y="482557"/>
                  <a:pt x="156799" y="477035"/>
                  <a:pt x="161410" y="465992"/>
                </a:cubicBezTo>
                <a:cubicBezTo>
                  <a:pt x="161410" y="465992"/>
                  <a:pt x="161410" y="465072"/>
                  <a:pt x="162333" y="464151"/>
                </a:cubicBezTo>
                <a:cubicBezTo>
                  <a:pt x="162333" y="462311"/>
                  <a:pt x="163255" y="461391"/>
                  <a:pt x="163255" y="460470"/>
                </a:cubicBezTo>
                <a:cubicBezTo>
                  <a:pt x="161410" y="462311"/>
                  <a:pt x="158644" y="464151"/>
                  <a:pt x="156799" y="466912"/>
                </a:cubicBezTo>
                <a:cubicBezTo>
                  <a:pt x="150344" y="477035"/>
                  <a:pt x="132822" y="467832"/>
                  <a:pt x="140199" y="456789"/>
                </a:cubicBezTo>
                <a:cubicBezTo>
                  <a:pt x="144811" y="449427"/>
                  <a:pt x="149422" y="442985"/>
                  <a:pt x="154033" y="435623"/>
                </a:cubicBezTo>
                <a:cubicBezTo>
                  <a:pt x="135588" y="454028"/>
                  <a:pt x="118988" y="474274"/>
                  <a:pt x="103311" y="495441"/>
                </a:cubicBezTo>
                <a:cubicBezTo>
                  <a:pt x="95011" y="504643"/>
                  <a:pt x="78411" y="495441"/>
                  <a:pt x="85789" y="485318"/>
                </a:cubicBezTo>
                <a:cubicBezTo>
                  <a:pt x="104233" y="462311"/>
                  <a:pt x="122677" y="438384"/>
                  <a:pt x="143888" y="417217"/>
                </a:cubicBezTo>
                <a:cubicBezTo>
                  <a:pt x="152188" y="408935"/>
                  <a:pt x="163255" y="396051"/>
                  <a:pt x="177088" y="396051"/>
                </a:cubicBezTo>
                <a:close/>
                <a:moveTo>
                  <a:pt x="326592" y="382185"/>
                </a:moveTo>
                <a:lnTo>
                  <a:pt x="324748" y="412582"/>
                </a:lnTo>
                <a:cubicBezTo>
                  <a:pt x="329358" y="414424"/>
                  <a:pt x="334891" y="417187"/>
                  <a:pt x="340423" y="420871"/>
                </a:cubicBezTo>
                <a:cubicBezTo>
                  <a:pt x="345956" y="423635"/>
                  <a:pt x="350566" y="427319"/>
                  <a:pt x="355177" y="430082"/>
                </a:cubicBezTo>
                <a:lnTo>
                  <a:pt x="380995" y="413503"/>
                </a:lnTo>
                <a:cubicBezTo>
                  <a:pt x="376385" y="407976"/>
                  <a:pt x="369008" y="400607"/>
                  <a:pt x="356099" y="393238"/>
                </a:cubicBezTo>
                <a:cubicBezTo>
                  <a:pt x="343190" y="385869"/>
                  <a:pt x="333047" y="383106"/>
                  <a:pt x="326592" y="382185"/>
                </a:cubicBezTo>
                <a:close/>
                <a:moveTo>
                  <a:pt x="125443" y="299294"/>
                </a:moveTo>
                <a:lnTo>
                  <a:pt x="224189" y="299294"/>
                </a:lnTo>
                <a:cubicBezTo>
                  <a:pt x="238032" y="299294"/>
                  <a:pt x="250029" y="311272"/>
                  <a:pt x="250029" y="326015"/>
                </a:cubicBezTo>
                <a:cubicBezTo>
                  <a:pt x="250029" y="339836"/>
                  <a:pt x="238032" y="351815"/>
                  <a:pt x="224189" y="351815"/>
                </a:cubicBezTo>
                <a:lnTo>
                  <a:pt x="125443" y="351815"/>
                </a:lnTo>
                <a:cubicBezTo>
                  <a:pt x="110677" y="351815"/>
                  <a:pt x="98680" y="339836"/>
                  <a:pt x="98680" y="326015"/>
                </a:cubicBezTo>
                <a:cubicBezTo>
                  <a:pt x="98680" y="311272"/>
                  <a:pt x="110677" y="299294"/>
                  <a:pt x="125443" y="299294"/>
                </a:cubicBezTo>
                <a:close/>
                <a:moveTo>
                  <a:pt x="125436" y="200762"/>
                </a:moveTo>
                <a:lnTo>
                  <a:pt x="321952" y="200762"/>
                </a:lnTo>
                <a:cubicBezTo>
                  <a:pt x="336714" y="200762"/>
                  <a:pt x="348708" y="212740"/>
                  <a:pt x="348708" y="227483"/>
                </a:cubicBezTo>
                <a:cubicBezTo>
                  <a:pt x="348708" y="242226"/>
                  <a:pt x="336714" y="253283"/>
                  <a:pt x="321952" y="253283"/>
                </a:cubicBezTo>
                <a:lnTo>
                  <a:pt x="125436" y="253283"/>
                </a:lnTo>
                <a:cubicBezTo>
                  <a:pt x="110674" y="253283"/>
                  <a:pt x="98680" y="242226"/>
                  <a:pt x="98680" y="227483"/>
                </a:cubicBezTo>
                <a:cubicBezTo>
                  <a:pt x="98680" y="212740"/>
                  <a:pt x="110674" y="200762"/>
                  <a:pt x="125436" y="200762"/>
                </a:cubicBezTo>
                <a:close/>
                <a:moveTo>
                  <a:pt x="125436" y="103118"/>
                </a:moveTo>
                <a:lnTo>
                  <a:pt x="321952" y="103118"/>
                </a:lnTo>
                <a:cubicBezTo>
                  <a:pt x="336714" y="103118"/>
                  <a:pt x="348708" y="114175"/>
                  <a:pt x="348708" y="128918"/>
                </a:cubicBezTo>
                <a:cubicBezTo>
                  <a:pt x="348708" y="143660"/>
                  <a:pt x="336714" y="155639"/>
                  <a:pt x="321952" y="155639"/>
                </a:cubicBezTo>
                <a:lnTo>
                  <a:pt x="125436" y="155639"/>
                </a:lnTo>
                <a:cubicBezTo>
                  <a:pt x="110674" y="155639"/>
                  <a:pt x="98680" y="143660"/>
                  <a:pt x="98680" y="128918"/>
                </a:cubicBezTo>
                <a:cubicBezTo>
                  <a:pt x="98680" y="114175"/>
                  <a:pt x="110674" y="103118"/>
                  <a:pt x="125436" y="103118"/>
                </a:cubicBezTo>
                <a:close/>
                <a:moveTo>
                  <a:pt x="497753" y="64639"/>
                </a:moveTo>
                <a:cubicBezTo>
                  <a:pt x="507550" y="65329"/>
                  <a:pt x="521151" y="68553"/>
                  <a:pt x="537748" y="78225"/>
                </a:cubicBezTo>
                <a:cubicBezTo>
                  <a:pt x="570943" y="97568"/>
                  <a:pt x="576476" y="118753"/>
                  <a:pt x="577398" y="121516"/>
                </a:cubicBezTo>
                <a:cubicBezTo>
                  <a:pt x="578320" y="124279"/>
                  <a:pt x="577398" y="127964"/>
                  <a:pt x="575554" y="130727"/>
                </a:cubicBezTo>
                <a:lnTo>
                  <a:pt x="411424" y="415345"/>
                </a:lnTo>
                <a:cubicBezTo>
                  <a:pt x="410501" y="416266"/>
                  <a:pt x="409579" y="418108"/>
                  <a:pt x="407735" y="419029"/>
                </a:cubicBezTo>
                <a:lnTo>
                  <a:pt x="321982" y="476137"/>
                </a:lnTo>
                <a:cubicBezTo>
                  <a:pt x="317371" y="478900"/>
                  <a:pt x="312761" y="478900"/>
                  <a:pt x="308151" y="476137"/>
                </a:cubicBezTo>
                <a:cubicBezTo>
                  <a:pt x="303540" y="473374"/>
                  <a:pt x="300774" y="468768"/>
                  <a:pt x="301696" y="464163"/>
                </a:cubicBezTo>
                <a:lnTo>
                  <a:pt x="307229" y="361921"/>
                </a:lnTo>
                <a:cubicBezTo>
                  <a:pt x="308151" y="359158"/>
                  <a:pt x="308151" y="357316"/>
                  <a:pt x="309073" y="355473"/>
                </a:cubicBezTo>
                <a:lnTo>
                  <a:pt x="473203" y="71777"/>
                </a:lnTo>
                <a:cubicBezTo>
                  <a:pt x="475047" y="69014"/>
                  <a:pt x="477813" y="67172"/>
                  <a:pt x="480580" y="66250"/>
                </a:cubicBezTo>
                <a:cubicBezTo>
                  <a:pt x="481963" y="65790"/>
                  <a:pt x="487956" y="63948"/>
                  <a:pt x="497753" y="64639"/>
                </a:cubicBezTo>
                <a:close/>
                <a:moveTo>
                  <a:pt x="26751" y="0"/>
                </a:moveTo>
                <a:lnTo>
                  <a:pt x="420637" y="0"/>
                </a:lnTo>
                <a:cubicBezTo>
                  <a:pt x="435396" y="0"/>
                  <a:pt x="447388" y="11972"/>
                  <a:pt x="447388" y="25786"/>
                </a:cubicBezTo>
                <a:lnTo>
                  <a:pt x="447388" y="65387"/>
                </a:lnTo>
                <a:lnTo>
                  <a:pt x="394808" y="156560"/>
                </a:lnTo>
                <a:lnTo>
                  <a:pt x="394808" y="52494"/>
                </a:lnTo>
                <a:lnTo>
                  <a:pt x="52580" y="52494"/>
                </a:lnTo>
                <a:lnTo>
                  <a:pt x="52580" y="524938"/>
                </a:lnTo>
                <a:lnTo>
                  <a:pt x="394808" y="524938"/>
                </a:lnTo>
                <a:lnTo>
                  <a:pt x="394808" y="459551"/>
                </a:lnTo>
                <a:lnTo>
                  <a:pt x="422482" y="441132"/>
                </a:lnTo>
                <a:cubicBezTo>
                  <a:pt x="427094" y="437449"/>
                  <a:pt x="431706" y="432844"/>
                  <a:pt x="434474" y="428239"/>
                </a:cubicBezTo>
                <a:lnTo>
                  <a:pt x="447388" y="406137"/>
                </a:lnTo>
                <a:lnTo>
                  <a:pt x="447388" y="550725"/>
                </a:lnTo>
                <a:cubicBezTo>
                  <a:pt x="447388" y="565460"/>
                  <a:pt x="435396" y="577432"/>
                  <a:pt x="420637" y="577432"/>
                </a:cubicBezTo>
                <a:lnTo>
                  <a:pt x="26751" y="577432"/>
                </a:lnTo>
                <a:cubicBezTo>
                  <a:pt x="11992" y="577432"/>
                  <a:pt x="0" y="565460"/>
                  <a:pt x="0" y="550725"/>
                </a:cubicBezTo>
                <a:lnTo>
                  <a:pt x="0" y="25786"/>
                </a:lnTo>
                <a:cubicBezTo>
                  <a:pt x="0" y="11972"/>
                  <a:pt x="11992" y="0"/>
                  <a:pt x="267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直角三角形 346"/>
          <p:cNvSpPr/>
          <p:nvPr/>
        </p:nvSpPr>
        <p:spPr>
          <a:xfrm rot="16200000">
            <a:off x="6427481" y="2409082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 rot="5400000">
            <a:off x="-28260" y="0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9235" y="598468"/>
            <a:ext cx="8851889" cy="3954390"/>
            <a:chOff x="149236" y="598468"/>
            <a:chExt cx="8834372" cy="394656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149236" y="598469"/>
              <a:ext cx="8834372" cy="3946564"/>
            </a:xfrm>
            <a:prstGeom prst="rect">
              <a:avLst/>
            </a:prstGeom>
          </p:spPr>
        </p:pic>
        <p:sp>
          <p:nvSpPr>
            <p:cNvPr id="93" name="矩形 92"/>
            <p:cNvSpPr/>
            <p:nvPr/>
          </p:nvSpPr>
          <p:spPr>
            <a:xfrm>
              <a:off x="149236" y="598468"/>
              <a:ext cx="8834372" cy="394656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1894687" y="1959857"/>
            <a:ext cx="539360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4000" b="1" dirty="0">
                <a:solidFill>
                  <a:schemeClr val="accent1"/>
                </a:solidFill>
                <a:latin typeface="+mj-ea"/>
                <a:sym typeface="Calibri" panose="020F0502020204030204" pitchFamily="34" charset="0"/>
              </a:rPr>
              <a:t>谢谢大家</a:t>
            </a:r>
            <a:endParaRPr lang="zh-CN" altLang="en-US" sz="4000" b="1" dirty="0">
              <a:solidFill>
                <a:schemeClr val="accent1"/>
              </a:solidFill>
              <a:latin typeface="+mj-ea"/>
              <a:sym typeface="Calibri" panose="020F050202020403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4411462" y="3082046"/>
            <a:ext cx="2795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2695012" y="3267911"/>
            <a:ext cx="351052" cy="3510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8" name="文本框 6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032769" y="3311186"/>
            <a:ext cx="207190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日期：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2024.3.29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753617" y="3264859"/>
            <a:ext cx="351052" cy="3510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文本框 6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5091374" y="3308134"/>
            <a:ext cx="275113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答辩人：金俊一、黄晨、范鹏飞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grpSp>
        <p:nvGrpSpPr>
          <p:cNvPr id="72" name="Group 59"/>
          <p:cNvGrpSpPr>
            <a:grpSpLocks noChangeAspect="1"/>
          </p:cNvGrpSpPr>
          <p:nvPr/>
        </p:nvGrpSpPr>
        <p:grpSpPr bwMode="auto">
          <a:xfrm>
            <a:off x="2759141" y="3323138"/>
            <a:ext cx="218168" cy="238153"/>
            <a:chOff x="1066" y="1985"/>
            <a:chExt cx="262" cy="286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1066" y="2005"/>
              <a:ext cx="262" cy="266"/>
            </a:xfrm>
            <a:custGeom>
              <a:avLst/>
              <a:gdLst>
                <a:gd name="T0" fmla="*/ 572 w 642"/>
                <a:gd name="T1" fmla="*/ 655 h 655"/>
                <a:gd name="T2" fmla="*/ 70 w 642"/>
                <a:gd name="T3" fmla="*/ 655 h 655"/>
                <a:gd name="T4" fmla="*/ 19 w 642"/>
                <a:gd name="T5" fmla="*/ 630 h 655"/>
                <a:gd name="T6" fmla="*/ 0 w 642"/>
                <a:gd name="T7" fmla="*/ 575 h 655"/>
                <a:gd name="T8" fmla="*/ 0 w 642"/>
                <a:gd name="T9" fmla="*/ 80 h 655"/>
                <a:gd name="T10" fmla="*/ 19 w 642"/>
                <a:gd name="T11" fmla="*/ 25 h 655"/>
                <a:gd name="T12" fmla="*/ 70 w 642"/>
                <a:gd name="T13" fmla="*/ 0 h 655"/>
                <a:gd name="T14" fmla="*/ 93 w 642"/>
                <a:gd name="T15" fmla="*/ 0 h 655"/>
                <a:gd name="T16" fmla="*/ 111 w 642"/>
                <a:gd name="T17" fmla="*/ 18 h 655"/>
                <a:gd name="T18" fmla="*/ 93 w 642"/>
                <a:gd name="T19" fmla="*/ 36 h 655"/>
                <a:gd name="T20" fmla="*/ 70 w 642"/>
                <a:gd name="T21" fmla="*/ 36 h 655"/>
                <a:gd name="T22" fmla="*/ 47 w 642"/>
                <a:gd name="T23" fmla="*/ 48 h 655"/>
                <a:gd name="T24" fmla="*/ 36 w 642"/>
                <a:gd name="T25" fmla="*/ 80 h 655"/>
                <a:gd name="T26" fmla="*/ 36 w 642"/>
                <a:gd name="T27" fmla="*/ 575 h 655"/>
                <a:gd name="T28" fmla="*/ 47 w 642"/>
                <a:gd name="T29" fmla="*/ 607 h 655"/>
                <a:gd name="T30" fmla="*/ 70 w 642"/>
                <a:gd name="T31" fmla="*/ 619 h 655"/>
                <a:gd name="T32" fmla="*/ 572 w 642"/>
                <a:gd name="T33" fmla="*/ 619 h 655"/>
                <a:gd name="T34" fmla="*/ 595 w 642"/>
                <a:gd name="T35" fmla="*/ 607 h 655"/>
                <a:gd name="T36" fmla="*/ 606 w 642"/>
                <a:gd name="T37" fmla="*/ 575 h 655"/>
                <a:gd name="T38" fmla="*/ 606 w 642"/>
                <a:gd name="T39" fmla="*/ 80 h 655"/>
                <a:gd name="T40" fmla="*/ 595 w 642"/>
                <a:gd name="T41" fmla="*/ 48 h 655"/>
                <a:gd name="T42" fmla="*/ 572 w 642"/>
                <a:gd name="T43" fmla="*/ 36 h 655"/>
                <a:gd name="T44" fmla="*/ 547 w 642"/>
                <a:gd name="T45" fmla="*/ 36 h 655"/>
                <a:gd name="T46" fmla="*/ 529 w 642"/>
                <a:gd name="T47" fmla="*/ 18 h 655"/>
                <a:gd name="T48" fmla="*/ 547 w 642"/>
                <a:gd name="T49" fmla="*/ 0 h 655"/>
                <a:gd name="T50" fmla="*/ 572 w 642"/>
                <a:gd name="T51" fmla="*/ 0 h 655"/>
                <a:gd name="T52" fmla="*/ 622 w 642"/>
                <a:gd name="T53" fmla="*/ 25 h 655"/>
                <a:gd name="T54" fmla="*/ 642 w 642"/>
                <a:gd name="T55" fmla="*/ 80 h 655"/>
                <a:gd name="T56" fmla="*/ 642 w 642"/>
                <a:gd name="T57" fmla="*/ 575 h 655"/>
                <a:gd name="T58" fmla="*/ 622 w 642"/>
                <a:gd name="T59" fmla="*/ 630 h 655"/>
                <a:gd name="T60" fmla="*/ 572 w 642"/>
                <a:gd name="T61" fmla="*/ 655 h 655"/>
                <a:gd name="T62" fmla="*/ 418 w 642"/>
                <a:gd name="T63" fmla="*/ 36 h 655"/>
                <a:gd name="T64" fmla="*/ 224 w 642"/>
                <a:gd name="T65" fmla="*/ 36 h 655"/>
                <a:gd name="T66" fmla="*/ 206 w 642"/>
                <a:gd name="T67" fmla="*/ 18 h 655"/>
                <a:gd name="T68" fmla="*/ 224 w 642"/>
                <a:gd name="T69" fmla="*/ 0 h 655"/>
                <a:gd name="T70" fmla="*/ 418 w 642"/>
                <a:gd name="T71" fmla="*/ 0 h 655"/>
                <a:gd name="T72" fmla="*/ 436 w 642"/>
                <a:gd name="T73" fmla="*/ 18 h 655"/>
                <a:gd name="T74" fmla="*/ 418 w 642"/>
                <a:gd name="T75" fmla="*/ 36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2" h="655">
                  <a:moveTo>
                    <a:pt x="572" y="655"/>
                  </a:moveTo>
                  <a:cubicBezTo>
                    <a:pt x="70" y="655"/>
                    <a:pt x="70" y="655"/>
                    <a:pt x="70" y="655"/>
                  </a:cubicBezTo>
                  <a:cubicBezTo>
                    <a:pt x="51" y="655"/>
                    <a:pt x="33" y="646"/>
                    <a:pt x="19" y="630"/>
                  </a:cubicBezTo>
                  <a:cubicBezTo>
                    <a:pt x="7" y="615"/>
                    <a:pt x="0" y="596"/>
                    <a:pt x="0" y="57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0"/>
                    <a:pt x="7" y="40"/>
                    <a:pt x="19" y="25"/>
                  </a:cubicBezTo>
                  <a:cubicBezTo>
                    <a:pt x="33" y="9"/>
                    <a:pt x="51" y="0"/>
                    <a:pt x="70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11" y="8"/>
                    <a:pt x="111" y="18"/>
                  </a:cubicBezTo>
                  <a:cubicBezTo>
                    <a:pt x="111" y="28"/>
                    <a:pt x="103" y="36"/>
                    <a:pt x="93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1" y="36"/>
                    <a:pt x="53" y="40"/>
                    <a:pt x="47" y="48"/>
                  </a:cubicBezTo>
                  <a:cubicBezTo>
                    <a:pt x="40" y="56"/>
                    <a:pt x="36" y="68"/>
                    <a:pt x="36" y="80"/>
                  </a:cubicBezTo>
                  <a:cubicBezTo>
                    <a:pt x="36" y="575"/>
                    <a:pt x="36" y="575"/>
                    <a:pt x="36" y="575"/>
                  </a:cubicBezTo>
                  <a:cubicBezTo>
                    <a:pt x="36" y="587"/>
                    <a:pt x="40" y="599"/>
                    <a:pt x="47" y="607"/>
                  </a:cubicBezTo>
                  <a:cubicBezTo>
                    <a:pt x="53" y="615"/>
                    <a:pt x="61" y="619"/>
                    <a:pt x="70" y="619"/>
                  </a:cubicBezTo>
                  <a:cubicBezTo>
                    <a:pt x="572" y="619"/>
                    <a:pt x="572" y="619"/>
                    <a:pt x="572" y="619"/>
                  </a:cubicBezTo>
                  <a:cubicBezTo>
                    <a:pt x="580" y="619"/>
                    <a:pt x="588" y="615"/>
                    <a:pt x="595" y="607"/>
                  </a:cubicBezTo>
                  <a:cubicBezTo>
                    <a:pt x="602" y="599"/>
                    <a:pt x="606" y="587"/>
                    <a:pt x="606" y="575"/>
                  </a:cubicBezTo>
                  <a:cubicBezTo>
                    <a:pt x="606" y="80"/>
                    <a:pt x="606" y="80"/>
                    <a:pt x="606" y="80"/>
                  </a:cubicBezTo>
                  <a:cubicBezTo>
                    <a:pt x="606" y="68"/>
                    <a:pt x="602" y="56"/>
                    <a:pt x="595" y="48"/>
                  </a:cubicBezTo>
                  <a:cubicBezTo>
                    <a:pt x="588" y="40"/>
                    <a:pt x="580" y="36"/>
                    <a:pt x="572" y="36"/>
                  </a:cubicBezTo>
                  <a:cubicBezTo>
                    <a:pt x="547" y="36"/>
                    <a:pt x="547" y="36"/>
                    <a:pt x="547" y="36"/>
                  </a:cubicBezTo>
                  <a:cubicBezTo>
                    <a:pt x="537" y="36"/>
                    <a:pt x="529" y="28"/>
                    <a:pt x="529" y="18"/>
                  </a:cubicBezTo>
                  <a:cubicBezTo>
                    <a:pt x="529" y="8"/>
                    <a:pt x="537" y="0"/>
                    <a:pt x="547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1" y="0"/>
                    <a:pt x="609" y="9"/>
                    <a:pt x="622" y="25"/>
                  </a:cubicBezTo>
                  <a:cubicBezTo>
                    <a:pt x="635" y="40"/>
                    <a:pt x="642" y="60"/>
                    <a:pt x="642" y="80"/>
                  </a:cubicBezTo>
                  <a:cubicBezTo>
                    <a:pt x="642" y="575"/>
                    <a:pt x="642" y="575"/>
                    <a:pt x="642" y="575"/>
                  </a:cubicBezTo>
                  <a:cubicBezTo>
                    <a:pt x="642" y="596"/>
                    <a:pt x="635" y="615"/>
                    <a:pt x="622" y="630"/>
                  </a:cubicBezTo>
                  <a:cubicBezTo>
                    <a:pt x="609" y="646"/>
                    <a:pt x="591" y="655"/>
                    <a:pt x="572" y="655"/>
                  </a:cubicBezTo>
                  <a:close/>
                  <a:moveTo>
                    <a:pt x="418" y="36"/>
                  </a:moveTo>
                  <a:cubicBezTo>
                    <a:pt x="224" y="36"/>
                    <a:pt x="224" y="36"/>
                    <a:pt x="224" y="36"/>
                  </a:cubicBezTo>
                  <a:cubicBezTo>
                    <a:pt x="214" y="36"/>
                    <a:pt x="206" y="28"/>
                    <a:pt x="206" y="18"/>
                  </a:cubicBezTo>
                  <a:cubicBezTo>
                    <a:pt x="206" y="8"/>
                    <a:pt x="214" y="0"/>
                    <a:pt x="224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8" y="0"/>
                    <a:pt x="436" y="8"/>
                    <a:pt x="436" y="18"/>
                  </a:cubicBezTo>
                  <a:cubicBezTo>
                    <a:pt x="436" y="28"/>
                    <a:pt x="428" y="36"/>
                    <a:pt x="4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1124" y="1985"/>
              <a:ext cx="146" cy="64"/>
            </a:xfrm>
            <a:custGeom>
              <a:avLst/>
              <a:gdLst>
                <a:gd name="T0" fmla="*/ 18 w 357"/>
                <a:gd name="T1" fmla="*/ 0 h 157"/>
                <a:gd name="T2" fmla="*/ 36 w 357"/>
                <a:gd name="T3" fmla="*/ 18 h 157"/>
                <a:gd name="T4" fmla="*/ 36 w 357"/>
                <a:gd name="T5" fmla="*/ 139 h 157"/>
                <a:gd name="T6" fmla="*/ 18 w 357"/>
                <a:gd name="T7" fmla="*/ 157 h 157"/>
                <a:gd name="T8" fmla="*/ 0 w 357"/>
                <a:gd name="T9" fmla="*/ 139 h 157"/>
                <a:gd name="T10" fmla="*/ 0 w 357"/>
                <a:gd name="T11" fmla="*/ 18 h 157"/>
                <a:gd name="T12" fmla="*/ 18 w 357"/>
                <a:gd name="T13" fmla="*/ 0 h 157"/>
                <a:gd name="T14" fmla="*/ 339 w 357"/>
                <a:gd name="T15" fmla="*/ 0 h 157"/>
                <a:gd name="T16" fmla="*/ 357 w 357"/>
                <a:gd name="T17" fmla="*/ 18 h 157"/>
                <a:gd name="T18" fmla="*/ 357 w 357"/>
                <a:gd name="T19" fmla="*/ 139 h 157"/>
                <a:gd name="T20" fmla="*/ 339 w 357"/>
                <a:gd name="T21" fmla="*/ 157 h 157"/>
                <a:gd name="T22" fmla="*/ 321 w 357"/>
                <a:gd name="T23" fmla="*/ 139 h 157"/>
                <a:gd name="T24" fmla="*/ 321 w 357"/>
                <a:gd name="T25" fmla="*/ 18 h 157"/>
                <a:gd name="T26" fmla="*/ 339 w 357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15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6" y="149"/>
                    <a:pt x="28" y="157"/>
                    <a:pt x="18" y="157"/>
                  </a:cubicBezTo>
                  <a:cubicBezTo>
                    <a:pt x="8" y="157"/>
                    <a:pt x="0" y="149"/>
                    <a:pt x="0" y="1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339" y="0"/>
                  </a:moveTo>
                  <a:cubicBezTo>
                    <a:pt x="349" y="0"/>
                    <a:pt x="357" y="8"/>
                    <a:pt x="357" y="18"/>
                  </a:cubicBezTo>
                  <a:cubicBezTo>
                    <a:pt x="357" y="139"/>
                    <a:pt x="357" y="139"/>
                    <a:pt x="357" y="139"/>
                  </a:cubicBezTo>
                  <a:cubicBezTo>
                    <a:pt x="357" y="149"/>
                    <a:pt x="349" y="157"/>
                    <a:pt x="339" y="157"/>
                  </a:cubicBezTo>
                  <a:cubicBezTo>
                    <a:pt x="329" y="157"/>
                    <a:pt x="321" y="149"/>
                    <a:pt x="321" y="139"/>
                  </a:cubicBezTo>
                  <a:cubicBezTo>
                    <a:pt x="321" y="18"/>
                    <a:pt x="321" y="18"/>
                    <a:pt x="321" y="18"/>
                  </a:cubicBezTo>
                  <a:cubicBezTo>
                    <a:pt x="321" y="8"/>
                    <a:pt x="329" y="0"/>
                    <a:pt x="3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1074" y="2044"/>
              <a:ext cx="246" cy="183"/>
            </a:xfrm>
            <a:custGeom>
              <a:avLst/>
              <a:gdLst>
                <a:gd name="T0" fmla="*/ 0 w 603"/>
                <a:gd name="T1" fmla="*/ 18 h 450"/>
                <a:gd name="T2" fmla="*/ 18 w 603"/>
                <a:gd name="T3" fmla="*/ 0 h 450"/>
                <a:gd name="T4" fmla="*/ 585 w 603"/>
                <a:gd name="T5" fmla="*/ 0 h 450"/>
                <a:gd name="T6" fmla="*/ 603 w 603"/>
                <a:gd name="T7" fmla="*/ 18 h 450"/>
                <a:gd name="T8" fmla="*/ 585 w 603"/>
                <a:gd name="T9" fmla="*/ 36 h 450"/>
                <a:gd name="T10" fmla="*/ 18 w 603"/>
                <a:gd name="T11" fmla="*/ 36 h 450"/>
                <a:gd name="T12" fmla="*/ 0 w 603"/>
                <a:gd name="T13" fmla="*/ 18 h 450"/>
                <a:gd name="T14" fmla="*/ 306 w 603"/>
                <a:gd name="T15" fmla="*/ 450 h 450"/>
                <a:gd name="T16" fmla="*/ 184 w 603"/>
                <a:gd name="T17" fmla="*/ 400 h 450"/>
                <a:gd name="T18" fmla="*/ 134 w 603"/>
                <a:gd name="T19" fmla="*/ 279 h 450"/>
                <a:gd name="T20" fmla="*/ 184 w 603"/>
                <a:gd name="T21" fmla="*/ 158 h 450"/>
                <a:gd name="T22" fmla="*/ 306 w 603"/>
                <a:gd name="T23" fmla="*/ 107 h 450"/>
                <a:gd name="T24" fmla="*/ 324 w 603"/>
                <a:gd name="T25" fmla="*/ 125 h 450"/>
                <a:gd name="T26" fmla="*/ 306 w 603"/>
                <a:gd name="T27" fmla="*/ 143 h 450"/>
                <a:gd name="T28" fmla="*/ 170 w 603"/>
                <a:gd name="T29" fmla="*/ 279 h 450"/>
                <a:gd name="T30" fmla="*/ 306 w 603"/>
                <a:gd name="T31" fmla="*/ 414 h 450"/>
                <a:gd name="T32" fmla="*/ 441 w 603"/>
                <a:gd name="T33" fmla="*/ 279 h 450"/>
                <a:gd name="T34" fmla="*/ 459 w 603"/>
                <a:gd name="T35" fmla="*/ 261 h 450"/>
                <a:gd name="T36" fmla="*/ 477 w 603"/>
                <a:gd name="T37" fmla="*/ 279 h 450"/>
                <a:gd name="T38" fmla="*/ 427 w 603"/>
                <a:gd name="T39" fmla="*/ 400 h 450"/>
                <a:gd name="T40" fmla="*/ 306 w 603"/>
                <a:gd name="T4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3" h="450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95" y="0"/>
                    <a:pt x="603" y="8"/>
                    <a:pt x="603" y="18"/>
                  </a:cubicBezTo>
                  <a:cubicBezTo>
                    <a:pt x="603" y="28"/>
                    <a:pt x="595" y="36"/>
                    <a:pt x="58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lose/>
                  <a:moveTo>
                    <a:pt x="306" y="450"/>
                  </a:moveTo>
                  <a:cubicBezTo>
                    <a:pt x="260" y="450"/>
                    <a:pt x="217" y="433"/>
                    <a:pt x="184" y="400"/>
                  </a:cubicBezTo>
                  <a:cubicBezTo>
                    <a:pt x="152" y="368"/>
                    <a:pt x="134" y="325"/>
                    <a:pt x="134" y="279"/>
                  </a:cubicBezTo>
                  <a:cubicBezTo>
                    <a:pt x="134" y="233"/>
                    <a:pt x="152" y="190"/>
                    <a:pt x="184" y="158"/>
                  </a:cubicBezTo>
                  <a:cubicBezTo>
                    <a:pt x="217" y="125"/>
                    <a:pt x="260" y="107"/>
                    <a:pt x="306" y="107"/>
                  </a:cubicBezTo>
                  <a:cubicBezTo>
                    <a:pt x="316" y="107"/>
                    <a:pt x="324" y="115"/>
                    <a:pt x="324" y="125"/>
                  </a:cubicBezTo>
                  <a:cubicBezTo>
                    <a:pt x="324" y="135"/>
                    <a:pt x="316" y="143"/>
                    <a:pt x="306" y="143"/>
                  </a:cubicBezTo>
                  <a:cubicBezTo>
                    <a:pt x="231" y="143"/>
                    <a:pt x="170" y="204"/>
                    <a:pt x="170" y="279"/>
                  </a:cubicBezTo>
                  <a:cubicBezTo>
                    <a:pt x="170" y="354"/>
                    <a:pt x="231" y="414"/>
                    <a:pt x="306" y="414"/>
                  </a:cubicBezTo>
                  <a:cubicBezTo>
                    <a:pt x="380" y="414"/>
                    <a:pt x="441" y="354"/>
                    <a:pt x="441" y="279"/>
                  </a:cubicBezTo>
                  <a:cubicBezTo>
                    <a:pt x="441" y="269"/>
                    <a:pt x="449" y="261"/>
                    <a:pt x="459" y="261"/>
                  </a:cubicBezTo>
                  <a:cubicBezTo>
                    <a:pt x="469" y="261"/>
                    <a:pt x="477" y="269"/>
                    <a:pt x="477" y="279"/>
                  </a:cubicBezTo>
                  <a:cubicBezTo>
                    <a:pt x="477" y="325"/>
                    <a:pt x="459" y="368"/>
                    <a:pt x="427" y="400"/>
                  </a:cubicBezTo>
                  <a:cubicBezTo>
                    <a:pt x="395" y="433"/>
                    <a:pt x="351" y="450"/>
                    <a:pt x="306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1193" y="2088"/>
              <a:ext cx="53" cy="72"/>
            </a:xfrm>
            <a:custGeom>
              <a:avLst/>
              <a:gdLst>
                <a:gd name="T0" fmla="*/ 113 w 131"/>
                <a:gd name="T1" fmla="*/ 176 h 176"/>
                <a:gd name="T2" fmla="*/ 18 w 131"/>
                <a:gd name="T3" fmla="*/ 176 h 176"/>
                <a:gd name="T4" fmla="*/ 0 w 131"/>
                <a:gd name="T5" fmla="*/ 158 h 176"/>
                <a:gd name="T6" fmla="*/ 0 w 131"/>
                <a:gd name="T7" fmla="*/ 18 h 176"/>
                <a:gd name="T8" fmla="*/ 18 w 131"/>
                <a:gd name="T9" fmla="*/ 0 h 176"/>
                <a:gd name="T10" fmla="*/ 36 w 131"/>
                <a:gd name="T11" fmla="*/ 18 h 176"/>
                <a:gd name="T12" fmla="*/ 36 w 131"/>
                <a:gd name="T13" fmla="*/ 140 h 176"/>
                <a:gd name="T14" fmla="*/ 113 w 131"/>
                <a:gd name="T15" fmla="*/ 140 h 176"/>
                <a:gd name="T16" fmla="*/ 131 w 131"/>
                <a:gd name="T17" fmla="*/ 158 h 176"/>
                <a:gd name="T18" fmla="*/ 113 w 131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76">
                  <a:moveTo>
                    <a:pt x="113" y="176"/>
                  </a:moveTo>
                  <a:cubicBezTo>
                    <a:pt x="18" y="176"/>
                    <a:pt x="18" y="176"/>
                    <a:pt x="18" y="176"/>
                  </a:cubicBezTo>
                  <a:cubicBezTo>
                    <a:pt x="8" y="176"/>
                    <a:pt x="0" y="168"/>
                    <a:pt x="0" y="15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23" y="140"/>
                    <a:pt x="131" y="148"/>
                    <a:pt x="131" y="158"/>
                  </a:cubicBezTo>
                  <a:cubicBezTo>
                    <a:pt x="131" y="168"/>
                    <a:pt x="123" y="176"/>
                    <a:pt x="113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9" name="Group 66"/>
          <p:cNvGrpSpPr>
            <a:grpSpLocks noChangeAspect="1"/>
          </p:cNvGrpSpPr>
          <p:nvPr/>
        </p:nvGrpSpPr>
        <p:grpSpPr bwMode="auto">
          <a:xfrm>
            <a:off x="4833100" y="3338400"/>
            <a:ext cx="192087" cy="207963"/>
            <a:chOff x="2111" y="2322"/>
            <a:chExt cx="121" cy="131"/>
          </a:xfrm>
          <a:solidFill>
            <a:schemeClr val="bg1"/>
          </a:solidFill>
        </p:grpSpPr>
        <p:sp>
          <p:nvSpPr>
            <p:cNvPr id="81" name="Freeform 67"/>
            <p:cNvSpPr/>
            <p:nvPr/>
          </p:nvSpPr>
          <p:spPr bwMode="auto">
            <a:xfrm>
              <a:off x="2159" y="2350"/>
              <a:ext cx="40" cy="37"/>
            </a:xfrm>
            <a:custGeom>
              <a:avLst/>
              <a:gdLst>
                <a:gd name="T0" fmla="*/ 89 w 213"/>
                <a:gd name="T1" fmla="*/ 19 h 198"/>
                <a:gd name="T2" fmla="*/ 196 w 213"/>
                <a:gd name="T3" fmla="*/ 143 h 198"/>
                <a:gd name="T4" fmla="*/ 208 w 213"/>
                <a:gd name="T5" fmla="*/ 189 h 198"/>
                <a:gd name="T6" fmla="*/ 206 w 213"/>
                <a:gd name="T7" fmla="*/ 191 h 198"/>
                <a:gd name="T8" fmla="*/ 158 w 213"/>
                <a:gd name="T9" fmla="*/ 186 h 198"/>
                <a:gd name="T10" fmla="*/ 22 w 213"/>
                <a:gd name="T11" fmla="*/ 92 h 198"/>
                <a:gd name="T12" fmla="*/ 13 w 213"/>
                <a:gd name="T13" fmla="*/ 44 h 198"/>
                <a:gd name="T14" fmla="*/ 40 w 213"/>
                <a:gd name="T15" fmla="*/ 15 h 198"/>
                <a:gd name="T16" fmla="*/ 89 w 213"/>
                <a:gd name="T17" fmla="*/ 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">
                  <a:moveTo>
                    <a:pt x="89" y="19"/>
                  </a:moveTo>
                  <a:cubicBezTo>
                    <a:pt x="196" y="143"/>
                    <a:pt x="196" y="143"/>
                    <a:pt x="196" y="143"/>
                  </a:cubicBezTo>
                  <a:cubicBezTo>
                    <a:pt x="210" y="160"/>
                    <a:pt x="213" y="183"/>
                    <a:pt x="208" y="189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0" y="197"/>
                    <a:pt x="176" y="198"/>
                    <a:pt x="158" y="186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4" y="80"/>
                    <a:pt x="0" y="58"/>
                    <a:pt x="1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53" y="0"/>
                    <a:pt x="74" y="2"/>
                    <a:pt x="89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2129" y="2322"/>
              <a:ext cx="71" cy="90"/>
            </a:xfrm>
            <a:custGeom>
              <a:avLst/>
              <a:gdLst>
                <a:gd name="T0" fmla="*/ 142 w 381"/>
                <a:gd name="T1" fmla="*/ 449 h 481"/>
                <a:gd name="T2" fmla="*/ 348 w 381"/>
                <a:gd name="T3" fmla="*/ 236 h 481"/>
                <a:gd name="T4" fmla="*/ 374 w 381"/>
                <a:gd name="T5" fmla="*/ 235 h 481"/>
                <a:gd name="T6" fmla="*/ 374 w 381"/>
                <a:gd name="T7" fmla="*/ 260 h 481"/>
                <a:gd name="T8" fmla="*/ 168 w 381"/>
                <a:gd name="T9" fmla="*/ 474 h 481"/>
                <a:gd name="T10" fmla="*/ 142 w 381"/>
                <a:gd name="T11" fmla="*/ 474 h 481"/>
                <a:gd name="T12" fmla="*/ 142 w 381"/>
                <a:gd name="T13" fmla="*/ 449 h 481"/>
                <a:gd name="T14" fmla="*/ 122 w 381"/>
                <a:gd name="T15" fmla="*/ 245 h 481"/>
                <a:gd name="T16" fmla="*/ 0 w 381"/>
                <a:gd name="T17" fmla="*/ 123 h 481"/>
                <a:gd name="T18" fmla="*/ 20 w 381"/>
                <a:gd name="T19" fmla="*/ 56 h 481"/>
                <a:gd name="T20" fmla="*/ 45 w 381"/>
                <a:gd name="T21" fmla="*/ 51 h 481"/>
                <a:gd name="T22" fmla="*/ 50 w 381"/>
                <a:gd name="T23" fmla="*/ 76 h 481"/>
                <a:gd name="T24" fmla="*/ 36 w 381"/>
                <a:gd name="T25" fmla="*/ 123 h 481"/>
                <a:gd name="T26" fmla="*/ 122 w 381"/>
                <a:gd name="T27" fmla="*/ 209 h 481"/>
                <a:gd name="T28" fmla="*/ 209 w 381"/>
                <a:gd name="T29" fmla="*/ 123 h 481"/>
                <a:gd name="T30" fmla="*/ 133 w 381"/>
                <a:gd name="T31" fmla="*/ 37 h 481"/>
                <a:gd name="T32" fmla="*/ 117 w 381"/>
                <a:gd name="T33" fmla="*/ 17 h 481"/>
                <a:gd name="T34" fmla="*/ 137 w 381"/>
                <a:gd name="T35" fmla="*/ 2 h 481"/>
                <a:gd name="T36" fmla="*/ 245 w 381"/>
                <a:gd name="T37" fmla="*/ 123 h 481"/>
                <a:gd name="T38" fmla="*/ 122 w 381"/>
                <a:gd name="T39" fmla="*/ 245 h 481"/>
                <a:gd name="T40" fmla="*/ 67 w 381"/>
                <a:gd name="T41" fmla="*/ 52 h 481"/>
                <a:gd name="T42" fmla="*/ 52 w 381"/>
                <a:gd name="T43" fmla="*/ 44 h 481"/>
                <a:gd name="T44" fmla="*/ 58 w 381"/>
                <a:gd name="T45" fmla="*/ 19 h 481"/>
                <a:gd name="T46" fmla="*/ 81 w 381"/>
                <a:gd name="T47" fmla="*/ 8 h 481"/>
                <a:gd name="T48" fmla="*/ 104 w 381"/>
                <a:gd name="T49" fmla="*/ 19 h 481"/>
                <a:gd name="T50" fmla="*/ 93 w 381"/>
                <a:gd name="T51" fmla="*/ 42 h 481"/>
                <a:gd name="T52" fmla="*/ 77 w 381"/>
                <a:gd name="T53" fmla="*/ 50 h 481"/>
                <a:gd name="T54" fmla="*/ 67 w 381"/>
                <a:gd name="T55" fmla="*/ 5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1" h="481">
                  <a:moveTo>
                    <a:pt x="142" y="449"/>
                  </a:moveTo>
                  <a:cubicBezTo>
                    <a:pt x="348" y="236"/>
                    <a:pt x="348" y="236"/>
                    <a:pt x="348" y="236"/>
                  </a:cubicBezTo>
                  <a:cubicBezTo>
                    <a:pt x="355" y="228"/>
                    <a:pt x="366" y="228"/>
                    <a:pt x="374" y="235"/>
                  </a:cubicBezTo>
                  <a:cubicBezTo>
                    <a:pt x="381" y="242"/>
                    <a:pt x="381" y="253"/>
                    <a:pt x="374" y="260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1" y="481"/>
                    <a:pt x="150" y="481"/>
                    <a:pt x="142" y="474"/>
                  </a:cubicBezTo>
                  <a:cubicBezTo>
                    <a:pt x="135" y="467"/>
                    <a:pt x="135" y="456"/>
                    <a:pt x="142" y="449"/>
                  </a:cubicBezTo>
                  <a:close/>
                  <a:moveTo>
                    <a:pt x="122" y="245"/>
                  </a:moveTo>
                  <a:cubicBezTo>
                    <a:pt x="55" y="245"/>
                    <a:pt x="0" y="190"/>
                    <a:pt x="0" y="123"/>
                  </a:cubicBezTo>
                  <a:cubicBezTo>
                    <a:pt x="0" y="99"/>
                    <a:pt x="7" y="76"/>
                    <a:pt x="20" y="56"/>
                  </a:cubicBezTo>
                  <a:cubicBezTo>
                    <a:pt x="26" y="48"/>
                    <a:pt x="37" y="45"/>
                    <a:pt x="45" y="51"/>
                  </a:cubicBezTo>
                  <a:cubicBezTo>
                    <a:pt x="53" y="56"/>
                    <a:pt x="56" y="67"/>
                    <a:pt x="50" y="76"/>
                  </a:cubicBezTo>
                  <a:cubicBezTo>
                    <a:pt x="41" y="90"/>
                    <a:pt x="36" y="106"/>
                    <a:pt x="36" y="123"/>
                  </a:cubicBezTo>
                  <a:cubicBezTo>
                    <a:pt x="36" y="171"/>
                    <a:pt x="75" y="209"/>
                    <a:pt x="122" y="209"/>
                  </a:cubicBezTo>
                  <a:cubicBezTo>
                    <a:pt x="170" y="209"/>
                    <a:pt x="209" y="171"/>
                    <a:pt x="209" y="123"/>
                  </a:cubicBezTo>
                  <a:cubicBezTo>
                    <a:pt x="209" y="79"/>
                    <a:pt x="176" y="42"/>
                    <a:pt x="133" y="37"/>
                  </a:cubicBezTo>
                  <a:cubicBezTo>
                    <a:pt x="123" y="36"/>
                    <a:pt x="116" y="27"/>
                    <a:pt x="117" y="17"/>
                  </a:cubicBezTo>
                  <a:cubicBezTo>
                    <a:pt x="118" y="7"/>
                    <a:pt x="127" y="0"/>
                    <a:pt x="137" y="2"/>
                  </a:cubicBezTo>
                  <a:cubicBezTo>
                    <a:pt x="198" y="9"/>
                    <a:pt x="245" y="61"/>
                    <a:pt x="245" y="123"/>
                  </a:cubicBezTo>
                  <a:cubicBezTo>
                    <a:pt x="245" y="190"/>
                    <a:pt x="190" y="245"/>
                    <a:pt x="122" y="245"/>
                  </a:cubicBezTo>
                  <a:close/>
                  <a:moveTo>
                    <a:pt x="67" y="52"/>
                  </a:moveTo>
                  <a:cubicBezTo>
                    <a:pt x="61" y="52"/>
                    <a:pt x="55" y="50"/>
                    <a:pt x="52" y="44"/>
                  </a:cubicBezTo>
                  <a:cubicBezTo>
                    <a:pt x="47" y="36"/>
                    <a:pt x="49" y="25"/>
                    <a:pt x="58" y="19"/>
                  </a:cubicBezTo>
                  <a:cubicBezTo>
                    <a:pt x="65" y="15"/>
                    <a:pt x="73" y="11"/>
                    <a:pt x="81" y="8"/>
                  </a:cubicBezTo>
                  <a:cubicBezTo>
                    <a:pt x="91" y="5"/>
                    <a:pt x="101" y="9"/>
                    <a:pt x="104" y="19"/>
                  </a:cubicBezTo>
                  <a:cubicBezTo>
                    <a:pt x="107" y="28"/>
                    <a:pt x="103" y="38"/>
                    <a:pt x="93" y="42"/>
                  </a:cubicBezTo>
                  <a:cubicBezTo>
                    <a:pt x="87" y="44"/>
                    <a:pt x="82" y="47"/>
                    <a:pt x="77" y="50"/>
                  </a:cubicBezTo>
                  <a:cubicBezTo>
                    <a:pt x="74" y="52"/>
                    <a:pt x="71" y="52"/>
                    <a:pt x="67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2111" y="2406"/>
              <a:ext cx="121" cy="47"/>
            </a:xfrm>
            <a:custGeom>
              <a:avLst/>
              <a:gdLst>
                <a:gd name="T0" fmla="*/ 597 w 648"/>
                <a:gd name="T1" fmla="*/ 249 h 249"/>
                <a:gd name="T2" fmla="*/ 50 w 648"/>
                <a:gd name="T3" fmla="*/ 249 h 249"/>
                <a:gd name="T4" fmla="*/ 0 w 648"/>
                <a:gd name="T5" fmla="*/ 198 h 249"/>
                <a:gd name="T6" fmla="*/ 0 w 648"/>
                <a:gd name="T7" fmla="*/ 50 h 249"/>
                <a:gd name="T8" fmla="*/ 50 w 648"/>
                <a:gd name="T9" fmla="*/ 0 h 249"/>
                <a:gd name="T10" fmla="*/ 597 w 648"/>
                <a:gd name="T11" fmla="*/ 0 h 249"/>
                <a:gd name="T12" fmla="*/ 648 w 648"/>
                <a:gd name="T13" fmla="*/ 50 h 249"/>
                <a:gd name="T14" fmla="*/ 648 w 648"/>
                <a:gd name="T15" fmla="*/ 198 h 249"/>
                <a:gd name="T16" fmla="*/ 597 w 648"/>
                <a:gd name="T17" fmla="*/ 249 h 249"/>
                <a:gd name="T18" fmla="*/ 50 w 648"/>
                <a:gd name="T19" fmla="*/ 35 h 249"/>
                <a:gd name="T20" fmla="*/ 36 w 648"/>
                <a:gd name="T21" fmla="*/ 50 h 249"/>
                <a:gd name="T22" fmla="*/ 36 w 648"/>
                <a:gd name="T23" fmla="*/ 198 h 249"/>
                <a:gd name="T24" fmla="*/ 50 w 648"/>
                <a:gd name="T25" fmla="*/ 213 h 249"/>
                <a:gd name="T26" fmla="*/ 597 w 648"/>
                <a:gd name="T27" fmla="*/ 213 h 249"/>
                <a:gd name="T28" fmla="*/ 612 w 648"/>
                <a:gd name="T29" fmla="*/ 198 h 249"/>
                <a:gd name="T30" fmla="*/ 612 w 648"/>
                <a:gd name="T31" fmla="*/ 50 h 249"/>
                <a:gd name="T32" fmla="*/ 597 w 648"/>
                <a:gd name="T33" fmla="*/ 35 h 249"/>
                <a:gd name="T34" fmla="*/ 50 w 648"/>
                <a:gd name="T35" fmla="*/ 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8" h="249">
                  <a:moveTo>
                    <a:pt x="597" y="249"/>
                  </a:moveTo>
                  <a:cubicBezTo>
                    <a:pt x="50" y="249"/>
                    <a:pt x="50" y="249"/>
                    <a:pt x="50" y="249"/>
                  </a:cubicBezTo>
                  <a:cubicBezTo>
                    <a:pt x="22" y="249"/>
                    <a:pt x="0" y="226"/>
                    <a:pt x="0" y="19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625" y="0"/>
                    <a:pt x="648" y="22"/>
                    <a:pt x="648" y="50"/>
                  </a:cubicBezTo>
                  <a:cubicBezTo>
                    <a:pt x="648" y="198"/>
                    <a:pt x="648" y="198"/>
                    <a:pt x="648" y="198"/>
                  </a:cubicBezTo>
                  <a:cubicBezTo>
                    <a:pt x="648" y="226"/>
                    <a:pt x="625" y="249"/>
                    <a:pt x="597" y="249"/>
                  </a:cubicBezTo>
                  <a:close/>
                  <a:moveTo>
                    <a:pt x="50" y="35"/>
                  </a:moveTo>
                  <a:cubicBezTo>
                    <a:pt x="42" y="35"/>
                    <a:pt x="36" y="42"/>
                    <a:pt x="36" y="50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36" y="206"/>
                    <a:pt x="42" y="213"/>
                    <a:pt x="50" y="213"/>
                  </a:cubicBezTo>
                  <a:cubicBezTo>
                    <a:pt x="597" y="213"/>
                    <a:pt x="597" y="213"/>
                    <a:pt x="597" y="213"/>
                  </a:cubicBezTo>
                  <a:cubicBezTo>
                    <a:pt x="605" y="213"/>
                    <a:pt x="612" y="206"/>
                    <a:pt x="612" y="198"/>
                  </a:cubicBezTo>
                  <a:cubicBezTo>
                    <a:pt x="612" y="50"/>
                    <a:pt x="612" y="50"/>
                    <a:pt x="612" y="50"/>
                  </a:cubicBezTo>
                  <a:cubicBezTo>
                    <a:pt x="612" y="42"/>
                    <a:pt x="605" y="35"/>
                    <a:pt x="597" y="35"/>
                  </a:cubicBezTo>
                  <a:lnTo>
                    <a:pt x="50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02807" y="1034911"/>
            <a:ext cx="2457878" cy="799669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278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9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0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1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2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3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4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5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6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7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8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9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0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1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2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3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4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5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6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7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8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9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0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1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2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3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4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5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6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7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8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9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0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1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2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3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4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5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6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7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8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9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0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1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2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3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4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5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6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7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8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9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0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1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2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3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4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5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6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7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8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9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0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1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2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3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4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5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7" grpId="0" animBg="1"/>
      <p:bldP spid="68" grpId="0"/>
      <p:bldP spid="69" grpId="0" animBg="1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/>
          <p:cNvSpPr/>
          <p:nvPr/>
        </p:nvSpPr>
        <p:spPr>
          <a:xfrm rot="16200000">
            <a:off x="6427481" y="2409082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5400000">
            <a:off x="-28260" y="0"/>
            <a:ext cx="2751138" cy="275113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49235" y="598468"/>
            <a:ext cx="8851889" cy="3954390"/>
            <a:chOff x="149236" y="598468"/>
            <a:chExt cx="8834372" cy="394656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149236" y="598469"/>
              <a:ext cx="8834372" cy="3946564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149236" y="598468"/>
              <a:ext cx="8834372" cy="394656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outerShdw blurRad="254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文本框 6"/>
          <p:cNvSpPr txBox="1">
            <a:spLocks noChangeArrowheads="1"/>
          </p:cNvSpPr>
          <p:nvPr/>
        </p:nvSpPr>
        <p:spPr bwMode="auto">
          <a:xfrm>
            <a:off x="913024" y="1911726"/>
            <a:ext cx="24416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情绪干预的背景与重要性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13024" y="2197164"/>
            <a:ext cx="28745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Background and significance of the selected topic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519742" y="1993857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85" name="文本框 6"/>
          <p:cNvSpPr txBox="1">
            <a:spLocks noChangeArrowheads="1"/>
          </p:cNvSpPr>
          <p:nvPr/>
        </p:nvSpPr>
        <p:spPr bwMode="auto">
          <a:xfrm>
            <a:off x="5348161" y="1912881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现存诊断与治疗方法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348161" y="2203096"/>
            <a:ext cx="19928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Research methods and processes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4954879" y="1995012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89" name="文本框 6"/>
          <p:cNvSpPr txBox="1">
            <a:spLocks noChangeArrowheads="1"/>
          </p:cNvSpPr>
          <p:nvPr/>
        </p:nvSpPr>
        <p:spPr bwMode="auto">
          <a:xfrm>
            <a:off x="913024" y="3159762"/>
            <a:ext cx="23214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脑机接口与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VR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情绪干预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13024" y="3449977"/>
            <a:ext cx="16081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BMI-VR towards emotions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19742" y="3241893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93" name="文本框 6"/>
          <p:cNvSpPr txBox="1">
            <a:spLocks noChangeArrowheads="1"/>
          </p:cNvSpPr>
          <p:nvPr/>
        </p:nvSpPr>
        <p:spPr bwMode="auto">
          <a:xfrm>
            <a:off x="5348161" y="3159762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总结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348161" y="3449977"/>
            <a:ext cx="6976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Summary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4954879" y="3241893"/>
            <a:ext cx="379869" cy="3798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97" name="文本框 9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603130" y="1159762"/>
            <a:ext cx="193773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1600" dirty="0">
                <a:solidFill>
                  <a:schemeClr val="accent1"/>
                </a:solidFill>
                <a:latin typeface="+mj-lt"/>
                <a:ea typeface="+mj-ea"/>
                <a:sym typeface="Calibri" panose="020F0502020204030204" pitchFamily="34" charset="0"/>
              </a:rPr>
              <a:t>CONTENTS</a:t>
            </a:r>
            <a:endParaRPr lang="en-US" altLang="zh-CN" sz="1600" dirty="0">
              <a:solidFill>
                <a:schemeClr val="accent1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156" name="文本框 15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668152" y="596225"/>
            <a:ext cx="180769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  <a:sym typeface="Calibri" panose="020F0502020204030204" pitchFamily="34" charset="0"/>
              </a:rPr>
              <a:t>目 录</a:t>
            </a:r>
            <a:endParaRPr lang="en-US" altLang="zh-CN" sz="3600" dirty="0">
              <a:solidFill>
                <a:schemeClr val="accent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>
            <a:off x="4428836" y="1498316"/>
            <a:ext cx="2863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 animBg="1"/>
      <p:bldP spid="85" grpId="0"/>
      <p:bldP spid="86" grpId="0"/>
      <p:bldP spid="87" grpId="0" animBg="1"/>
      <p:bldP spid="89" grpId="0"/>
      <p:bldP spid="90" grpId="0"/>
      <p:bldP spid="91" grpId="0" animBg="1"/>
      <p:bldP spid="93" grpId="0"/>
      <p:bldP spid="94" grpId="0"/>
      <p:bldP spid="95" grpId="0" animBg="1"/>
      <p:bldP spid="97" grpId="0"/>
      <p:bldP spid="1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2055751" y="1891207"/>
            <a:ext cx="52629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情绪干预的背景与重要性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2504766" y="98010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情绪干预的背景与重要性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 bwMode="auto">
          <a:xfrm>
            <a:off x="2955723" y="532859"/>
            <a:ext cx="32325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accent1"/>
                </a:solidFill>
                <a:ea typeface="方正兰亭黑_GBK"/>
              </a:rPr>
              <a:t>Background and significance of the selected topic</a:t>
            </a:r>
            <a:endParaRPr lang="en-US" altLang="zh-CN" sz="1200">
              <a:solidFill>
                <a:schemeClr val="accent1"/>
              </a:solidFill>
              <a:ea typeface="方正兰亭黑_GBK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50452" y="1335023"/>
            <a:ext cx="3645663" cy="257860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04923" y="1484785"/>
            <a:ext cx="3336723" cy="227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</a:rPr>
              <a:t>根据中国精神卫生调查，我国成人抑郁障碍终生患病率为</a:t>
            </a:r>
            <a:r>
              <a:rPr lang="en-US" altLang="zh-CN" sz="1200" dirty="0">
                <a:solidFill>
                  <a:schemeClr val="bg1"/>
                </a:solidFill>
              </a:rPr>
              <a:t>6.8%</a:t>
            </a:r>
            <a:r>
              <a:rPr lang="zh-CN" altLang="en-US" sz="1200" dirty="0">
                <a:solidFill>
                  <a:schemeClr val="bg1"/>
                </a:solidFill>
              </a:rPr>
              <a:t>，其中抑郁症为</a:t>
            </a:r>
            <a:r>
              <a:rPr lang="en-US" altLang="zh-CN" sz="1200" dirty="0">
                <a:solidFill>
                  <a:schemeClr val="bg1"/>
                </a:solidFill>
              </a:rPr>
              <a:t>3.4%</a:t>
            </a:r>
            <a:r>
              <a:rPr lang="zh-CN" altLang="en-US" sz="1200" dirty="0">
                <a:solidFill>
                  <a:schemeClr val="bg1"/>
                </a:solidFill>
              </a:rPr>
              <a:t>。目前我国患抑郁症人数达到</a:t>
            </a:r>
            <a:r>
              <a:rPr lang="en-US" altLang="zh-CN" sz="1200" dirty="0">
                <a:solidFill>
                  <a:schemeClr val="bg1"/>
                </a:solidFill>
              </a:rPr>
              <a:t>9500</a:t>
            </a:r>
            <a:r>
              <a:rPr lang="zh-CN" altLang="en-US" sz="1200" dirty="0">
                <a:solidFill>
                  <a:schemeClr val="bg1"/>
                </a:solidFill>
              </a:rPr>
              <a:t>万，每年大约有</a:t>
            </a:r>
            <a:r>
              <a:rPr lang="en-US" altLang="zh-CN" sz="1200" dirty="0">
                <a:solidFill>
                  <a:schemeClr val="bg1"/>
                </a:solidFill>
              </a:rPr>
              <a:t>28</a:t>
            </a:r>
            <a:r>
              <a:rPr lang="zh-CN" altLang="en-US" sz="1200" dirty="0">
                <a:solidFill>
                  <a:schemeClr val="bg1"/>
                </a:solidFill>
              </a:rPr>
              <a:t>万人自杀，其中</a:t>
            </a:r>
            <a:r>
              <a:rPr lang="en-US" altLang="zh-CN" sz="1200" dirty="0">
                <a:solidFill>
                  <a:schemeClr val="bg1"/>
                </a:solidFill>
              </a:rPr>
              <a:t>40%</a:t>
            </a:r>
            <a:r>
              <a:rPr lang="zh-CN" altLang="en-US" sz="1200" dirty="0">
                <a:solidFill>
                  <a:schemeClr val="bg1"/>
                </a:solidFill>
              </a:rPr>
              <a:t>患有抑郁症。此外，世界卫生组织统计显示，全球约</a:t>
            </a:r>
            <a:r>
              <a:rPr lang="en-US" altLang="zh-CN" sz="1200" dirty="0">
                <a:solidFill>
                  <a:schemeClr val="bg1"/>
                </a:solidFill>
              </a:rPr>
              <a:t>10</a:t>
            </a:r>
            <a:r>
              <a:rPr lang="zh-CN" altLang="en-US" sz="1200" dirty="0">
                <a:solidFill>
                  <a:schemeClr val="bg1"/>
                </a:solidFill>
              </a:rPr>
              <a:t>亿人正在遭受精神障碍困扰，每</a:t>
            </a:r>
            <a:r>
              <a:rPr lang="en-US" altLang="zh-CN" sz="1200" dirty="0">
                <a:solidFill>
                  <a:schemeClr val="bg1"/>
                </a:solidFill>
              </a:rPr>
              <a:t>40</a:t>
            </a:r>
            <a:r>
              <a:rPr lang="zh-CN" altLang="en-US" sz="1200" dirty="0">
                <a:solidFill>
                  <a:schemeClr val="bg1"/>
                </a:solidFill>
              </a:rPr>
              <a:t>秒就有一人因自杀而失去生命，低收入和中等收入国家的自杀人数占全球自杀人数的</a:t>
            </a:r>
            <a:r>
              <a:rPr lang="en-US" altLang="zh-CN" sz="1200" dirty="0">
                <a:solidFill>
                  <a:schemeClr val="bg1"/>
                </a:solidFill>
              </a:rPr>
              <a:t>77%</a:t>
            </a:r>
            <a:r>
              <a:rPr lang="zh-CN" altLang="en-US" sz="1200" dirty="0">
                <a:solidFill>
                  <a:schemeClr val="bg1"/>
                </a:solidFill>
              </a:rPr>
              <a:t>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0586" y="1408174"/>
            <a:ext cx="4680416" cy="2167123"/>
          </a:xfrm>
          <a:prstGeom prst="rect">
            <a:avLst/>
          </a:prstGeom>
        </p:spPr>
      </p:pic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4246826" y="3690753"/>
            <a:ext cx="48879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accent1"/>
                </a:solidFill>
                <a:latin typeface="+mj-ea"/>
                <a:ea typeface="+mj-ea"/>
              </a:rPr>
              <a:t>研究表明，抑郁障碍患者社会功能受损明显，但卫生服务利用率却很低，很少获得有效充分的治疗。</a:t>
            </a:r>
            <a:endParaRPr lang="zh-CN" altLang="en-US" sz="1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2504766" y="98010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情绪干预的背景与重要性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 bwMode="auto">
          <a:xfrm>
            <a:off x="2955723" y="532859"/>
            <a:ext cx="32325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accent1"/>
                </a:solidFill>
                <a:ea typeface="方正兰亭黑_GBK"/>
              </a:rPr>
              <a:t>Background and significance of the selected topic</a:t>
            </a:r>
            <a:endParaRPr lang="en-US" altLang="zh-CN" sz="1200">
              <a:solidFill>
                <a:schemeClr val="accent1"/>
              </a:solidFill>
              <a:ea typeface="方正兰亭黑_GBK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797" y="877824"/>
            <a:ext cx="3744417" cy="31226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47" y="1244707"/>
            <a:ext cx="3562024" cy="319125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710810" y="1687068"/>
            <a:ext cx="4290315" cy="231342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60089" y="1781506"/>
            <a:ext cx="3992473" cy="200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</a:rPr>
              <a:t>全球范围内，焦虑症和抑郁症等精神疾病影响着数亿人的生活和健康。据世界卫生组织（</a:t>
            </a:r>
            <a:r>
              <a:rPr lang="en-US" altLang="zh-CN" sz="1200" dirty="0">
                <a:solidFill>
                  <a:schemeClr val="bg1"/>
                </a:solidFill>
              </a:rPr>
              <a:t>WHO</a:t>
            </a:r>
            <a:r>
              <a:rPr lang="zh-CN" altLang="en-US" sz="1200" dirty="0">
                <a:solidFill>
                  <a:schemeClr val="bg1"/>
                </a:solidFill>
              </a:rPr>
              <a:t>）数据显示，抑郁症已成为全球第一大疾病负担原因，而焦虑症排名不远。这些精神健康问题不仅影响个人的日常生活、工作和社交，还对家庭和社会造成重大影响。特别是自</a:t>
            </a:r>
            <a:r>
              <a:rPr lang="en-US" altLang="zh-CN" sz="1200" dirty="0">
                <a:solidFill>
                  <a:schemeClr val="bg1"/>
                </a:solidFill>
              </a:rPr>
              <a:t>COVID-19</a:t>
            </a:r>
            <a:r>
              <a:rPr lang="zh-CN" altLang="en-US" sz="1200" dirty="0">
                <a:solidFill>
                  <a:schemeClr val="bg1"/>
                </a:solidFill>
              </a:rPr>
              <a:t>疫情爆发以来，由于隔离、失业、失学以及对未来不确定性的担忧，全球精神疾病的患病率有显著增加。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7" name="文本框 5"/>
          <p:cNvSpPr txBox="1">
            <a:spLocks noChangeArrowheads="1"/>
          </p:cNvSpPr>
          <p:nvPr/>
        </p:nvSpPr>
        <p:spPr bwMode="auto">
          <a:xfrm>
            <a:off x="296888" y="4435349"/>
            <a:ext cx="42342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accent1"/>
                </a:solidFill>
                <a:latin typeface="+mj-ea"/>
                <a:ea typeface="+mj-ea"/>
              </a:rPr>
              <a:t>研究表明，疫情后抑郁症与焦虑症人群大幅增加，尤其是女性群体。</a:t>
            </a:r>
            <a:endParaRPr lang="zh-CN" altLang="en-US" sz="1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2467053" y="1898278"/>
            <a:ext cx="43396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现存诊断与治疗方法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2863839" y="81318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现存诊断与治疗方法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 bwMode="auto">
          <a:xfrm>
            <a:off x="3455860" y="532859"/>
            <a:ext cx="2232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Research methods and processes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ea typeface="方正兰亭黑_GBK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1325850" y="912455"/>
            <a:ext cx="2002413" cy="4459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>
                <a:solidFill>
                  <a:prstClr val="white"/>
                </a:solidFill>
                <a:latin typeface="Microsoft YaHei"/>
                <a:ea typeface="Microsoft YaHei"/>
              </a:rPr>
              <a:t>诊断现状</a:t>
            </a:r>
            <a:endParaRPr lang="zh-CN" altLang="en-US" sz="2000" b="1" dirty="0">
              <a:solidFill>
                <a:prstClr val="white"/>
              </a:solidFill>
              <a:latin typeface="Microsoft YaHei"/>
              <a:ea typeface="Microsoft YaHei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6347" y="1511805"/>
            <a:ext cx="3946844" cy="2552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当前的精神疾病，尤其是抑郁症的诊疗过程中，我们面临着显著的挑战。诊断抑郁症主要依赖于医生的临床经验和患者的自评，如通过心理咨询和各种心理量表（如汉密顿心理量表、抑郁自评量表）来评估病情。而在实际诊断过程中可能因患者刻意回避或医生之间差异导致偏差。这种方法的主观性较强，缺乏客观、可量化的评估标准，可能导致诊断的不确定性增加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汉密顿抑郁量表(HAMD)_word文档在线阅读与下载_免费文档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17" y="156271"/>
            <a:ext cx="2602181" cy="451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焦虑自评量表、抑郁自评量表 - 知乎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696" r="-1119" b="4459"/>
          <a:stretch>
            <a:fillRect/>
          </a:stretch>
        </p:blipFill>
        <p:spPr bwMode="auto">
          <a:xfrm>
            <a:off x="4379148" y="468973"/>
            <a:ext cx="2926401" cy="451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5"/>
          <p:cNvSpPr txBox="1">
            <a:spLocks noChangeArrowheads="1"/>
          </p:cNvSpPr>
          <p:nvPr/>
        </p:nvSpPr>
        <p:spPr bwMode="auto">
          <a:xfrm>
            <a:off x="2863839" y="81318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现存诊断与治疗方法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sp>
        <p:nvSpPr>
          <p:cNvPr id="74" name="文本框 6"/>
          <p:cNvSpPr txBox="1">
            <a:spLocks noChangeArrowheads="1"/>
          </p:cNvSpPr>
          <p:nvPr/>
        </p:nvSpPr>
        <p:spPr bwMode="auto">
          <a:xfrm>
            <a:off x="3455860" y="532859"/>
            <a:ext cx="2232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兰亭黑_GBK"/>
              </a:rPr>
              <a:t>Research methods and processes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ea typeface="方正兰亭黑_GBK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4433191" y="838402"/>
            <a:ext cx="27761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CEF1-1935-4692-9C86-5FD89D9EDF46}" type="slidenum">
              <a:rPr lang="zh-CN" altLang="en-US" smtClean="0"/>
            </a:fld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5724238" y="1099921"/>
            <a:ext cx="2002413" cy="4459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000" b="1" dirty="0">
                <a:solidFill>
                  <a:prstClr val="white"/>
                </a:solidFill>
                <a:latin typeface="Microsoft YaHei"/>
                <a:ea typeface="Microsoft YaHei"/>
              </a:rPr>
              <a:t>治疗现状</a:t>
            </a:r>
            <a:endParaRPr lang="zh-CN" altLang="en-US" sz="2000" b="1" dirty="0">
              <a:solidFill>
                <a:prstClr val="white"/>
              </a:solidFill>
              <a:latin typeface="Microsoft YaHei"/>
              <a:ea typeface="Microsoft YaHei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4107" y="1722117"/>
            <a:ext cx="3946844" cy="2552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治疗方面，虽然药物治疗、电刺激治疗乃至于手术等方法在一定程度上有效，但它们也存在不少局限性。首先，这些治疗手段可能会给患者带来额外的痛苦和新的健康隐患，例如药物的副作用、电刺激和手术的侵入性风险。其次，由于部分药物疗程较长，部分治疗手段具有一定的依赖性，使得患者在停止治疗后容易复发，使得抑郁症的复发率居高不下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 descr="抑郁症服药多久见效？ - 知乎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0" y="1218793"/>
            <a:ext cx="3560064" cy="251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57587" y="3738651"/>
            <a:ext cx="3864549" cy="827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抑郁症的复发率较高。研究显示，首次发病的抑郁症患者在缓解后，复发的几率为</a:t>
            </a:r>
            <a:r>
              <a:rPr lang="en-US" altLang="zh-CN" sz="1100" dirty="0"/>
              <a:t>50%</a:t>
            </a:r>
            <a:r>
              <a:rPr lang="zh-CN" altLang="en-US" sz="1100" dirty="0"/>
              <a:t>；而第</a:t>
            </a:r>
            <a:r>
              <a:rPr lang="en-US" altLang="zh-CN" sz="1100" dirty="0"/>
              <a:t>2</a:t>
            </a:r>
            <a:r>
              <a:rPr lang="zh-CN" altLang="en-US" sz="1100" dirty="0"/>
              <a:t>次发病后获得缓解的患者，也有</a:t>
            </a:r>
            <a:r>
              <a:rPr lang="en-US" altLang="zh-CN" sz="1100" dirty="0"/>
              <a:t>70%</a:t>
            </a:r>
            <a:r>
              <a:rPr lang="zh-CN" altLang="en-US" sz="1100" dirty="0"/>
              <a:t>的可能再次复发；</a:t>
            </a:r>
            <a:r>
              <a:rPr lang="en-US" altLang="zh-CN" sz="1100" dirty="0"/>
              <a:t>3</a:t>
            </a:r>
            <a:r>
              <a:rPr lang="zh-CN" altLang="en-US" sz="1100" dirty="0"/>
              <a:t>次以上发作者，复发率近</a:t>
            </a:r>
            <a:r>
              <a:rPr lang="en-US" altLang="zh-CN" sz="1100" dirty="0"/>
              <a:t>80%.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2810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8503" y="749128"/>
            <a:ext cx="8587946" cy="36452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5"/>
          <p:cNvSpPr txBox="1">
            <a:spLocks noChangeArrowheads="1"/>
          </p:cNvSpPr>
          <p:nvPr/>
        </p:nvSpPr>
        <p:spPr bwMode="auto">
          <a:xfrm>
            <a:off x="2075964" y="1812065"/>
            <a:ext cx="49920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脑机接口与</a:t>
            </a: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VR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情绪干预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63537" y="2819169"/>
            <a:ext cx="21692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00715" y="3447261"/>
            <a:ext cx="1542570" cy="501874"/>
            <a:chOff x="3302807" y="1034911"/>
            <a:chExt cx="2457878" cy="799669"/>
          </a:xfrm>
          <a:solidFill>
            <a:schemeClr val="accent1"/>
          </a:solidFill>
        </p:grpSpPr>
        <p:sp>
          <p:nvSpPr>
            <p:cNvPr id="37" name="íṡḷîḍê"/>
            <p:cNvSpPr/>
            <p:nvPr/>
          </p:nvSpPr>
          <p:spPr bwMode="auto">
            <a:xfrm>
              <a:off x="3518669" y="1287918"/>
              <a:ext cx="364442" cy="336408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íŝḻiḍè"/>
            <p:cNvSpPr/>
            <p:nvPr/>
          </p:nvSpPr>
          <p:spPr bwMode="auto">
            <a:xfrm>
              <a:off x="3344157" y="1504480"/>
              <a:ext cx="93914" cy="74290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îS1iďê"/>
            <p:cNvSpPr/>
            <p:nvPr/>
          </p:nvSpPr>
          <p:spPr bwMode="auto">
            <a:xfrm>
              <a:off x="3369388" y="1550736"/>
              <a:ext cx="91811" cy="71487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i$ḷíḓe"/>
            <p:cNvSpPr/>
            <p:nvPr/>
          </p:nvSpPr>
          <p:spPr bwMode="auto">
            <a:xfrm>
              <a:off x="3394618" y="1599095"/>
              <a:ext cx="91811" cy="71487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1" name="îş1íḍé"/>
            <p:cNvSpPr/>
            <p:nvPr/>
          </p:nvSpPr>
          <p:spPr bwMode="auto">
            <a:xfrm>
              <a:off x="3431063" y="1647453"/>
              <a:ext cx="73589" cy="53265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2" name="išḻïde"/>
            <p:cNvSpPr/>
            <p:nvPr/>
          </p:nvSpPr>
          <p:spPr bwMode="auto">
            <a:xfrm>
              <a:off x="3465404" y="1659368"/>
              <a:ext cx="60273" cy="59572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3" name="ís1ïḓè"/>
            <p:cNvSpPr/>
            <p:nvPr/>
          </p:nvSpPr>
          <p:spPr bwMode="auto">
            <a:xfrm>
              <a:off x="3477319" y="1675487"/>
              <a:ext cx="73589" cy="80598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4" name="ïṩlïďê"/>
            <p:cNvSpPr/>
            <p:nvPr/>
          </p:nvSpPr>
          <p:spPr bwMode="auto">
            <a:xfrm>
              <a:off x="3529882" y="1688803"/>
              <a:ext cx="80598" cy="87606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5" name="íSliḋê"/>
            <p:cNvSpPr/>
            <p:nvPr/>
          </p:nvSpPr>
          <p:spPr bwMode="auto">
            <a:xfrm>
              <a:off x="3594360" y="1714735"/>
              <a:ext cx="56769" cy="77794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6" name="ísļîdè"/>
            <p:cNvSpPr/>
            <p:nvPr/>
          </p:nvSpPr>
          <p:spPr bwMode="auto">
            <a:xfrm>
              <a:off x="3681266" y="1716837"/>
              <a:ext cx="45555" cy="78495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7" name="îSlíḋé"/>
            <p:cNvSpPr/>
            <p:nvPr/>
          </p:nvSpPr>
          <p:spPr bwMode="auto">
            <a:xfrm>
              <a:off x="3733829" y="1709829"/>
              <a:ext cx="55367" cy="80598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8" name="íŝ1ïḓê"/>
            <p:cNvSpPr/>
            <p:nvPr/>
          </p:nvSpPr>
          <p:spPr bwMode="auto">
            <a:xfrm>
              <a:off x="3782188" y="1695812"/>
              <a:ext cx="32239" cy="76393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9" name="ï$ľíḑè"/>
            <p:cNvSpPr/>
            <p:nvPr/>
          </p:nvSpPr>
          <p:spPr bwMode="auto">
            <a:xfrm>
              <a:off x="3793401" y="1679692"/>
              <a:ext cx="55367" cy="83401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0" name="ïṧ1íḓè"/>
            <p:cNvSpPr/>
            <p:nvPr/>
          </p:nvSpPr>
          <p:spPr bwMode="auto">
            <a:xfrm>
              <a:off x="3843863" y="1661470"/>
              <a:ext cx="68683" cy="78495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1" name="işļïḑê"/>
            <p:cNvSpPr/>
            <p:nvPr/>
          </p:nvSpPr>
          <p:spPr bwMode="auto">
            <a:xfrm>
              <a:off x="3876102" y="1636239"/>
              <a:ext cx="82700" cy="78495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2" name="îŝ1îdé"/>
            <p:cNvSpPr/>
            <p:nvPr/>
          </p:nvSpPr>
          <p:spPr bwMode="auto">
            <a:xfrm>
              <a:off x="3915349" y="1611009"/>
              <a:ext cx="77794" cy="61675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3" name="iṩlîḍe"/>
            <p:cNvSpPr/>
            <p:nvPr/>
          </p:nvSpPr>
          <p:spPr bwMode="auto">
            <a:xfrm>
              <a:off x="3940580" y="1585778"/>
              <a:ext cx="75692" cy="43453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4" name="ïṣlíḋe"/>
            <p:cNvSpPr/>
            <p:nvPr/>
          </p:nvSpPr>
          <p:spPr bwMode="auto">
            <a:xfrm>
              <a:off x="3951793" y="1539522"/>
              <a:ext cx="82700" cy="55367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5" name="ísļiďè"/>
            <p:cNvSpPr/>
            <p:nvPr/>
          </p:nvSpPr>
          <p:spPr bwMode="auto">
            <a:xfrm>
              <a:off x="3573335" y="1604000"/>
              <a:ext cx="39248" cy="52564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6" name="íṡlïde"/>
            <p:cNvSpPr/>
            <p:nvPr/>
          </p:nvSpPr>
          <p:spPr bwMode="auto">
            <a:xfrm>
              <a:off x="3646924" y="1622223"/>
              <a:ext cx="34342" cy="57470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" name="iṩlide"/>
            <p:cNvSpPr/>
            <p:nvPr/>
          </p:nvSpPr>
          <p:spPr bwMode="auto">
            <a:xfrm>
              <a:off x="3717710" y="1622223"/>
              <a:ext cx="37145" cy="60273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8" name="îs1ïde"/>
            <p:cNvSpPr/>
            <p:nvPr/>
          </p:nvSpPr>
          <p:spPr bwMode="auto">
            <a:xfrm>
              <a:off x="3782188" y="1613112"/>
              <a:ext cx="32239" cy="57470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9" name="i$ľïḑe"/>
            <p:cNvSpPr/>
            <p:nvPr/>
          </p:nvSpPr>
          <p:spPr bwMode="auto">
            <a:xfrm>
              <a:off x="3349063" y="1294926"/>
              <a:ext cx="34342" cy="2312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0" name="iŝļíḍè"/>
            <p:cNvSpPr/>
            <p:nvPr/>
          </p:nvSpPr>
          <p:spPr bwMode="auto">
            <a:xfrm>
              <a:off x="3378499" y="1327165"/>
              <a:ext cx="27333" cy="1892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1" name="íṩḻîḋê"/>
            <p:cNvSpPr/>
            <p:nvPr/>
          </p:nvSpPr>
          <p:spPr bwMode="auto">
            <a:xfrm>
              <a:off x="3394618" y="1244465"/>
              <a:ext cx="100922" cy="166101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2" name="íṡľiḑê"/>
            <p:cNvSpPr/>
            <p:nvPr/>
          </p:nvSpPr>
          <p:spPr bwMode="auto">
            <a:xfrm>
              <a:off x="3589455" y="1092381"/>
              <a:ext cx="30137" cy="30137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3" name="iṥļiḓe"/>
            <p:cNvSpPr/>
            <p:nvPr/>
          </p:nvSpPr>
          <p:spPr bwMode="auto">
            <a:xfrm>
              <a:off x="3578241" y="1138637"/>
              <a:ext cx="18222" cy="25231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4" name="iŝ1îḋé"/>
            <p:cNvSpPr/>
            <p:nvPr/>
          </p:nvSpPr>
          <p:spPr bwMode="auto">
            <a:xfrm>
              <a:off x="3628702" y="1117611"/>
              <a:ext cx="41350" cy="39248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5" name="iṩḷiḓè"/>
            <p:cNvSpPr/>
            <p:nvPr/>
          </p:nvSpPr>
          <p:spPr bwMode="auto">
            <a:xfrm>
              <a:off x="3628702" y="1154756"/>
              <a:ext cx="38547" cy="29436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6" name="îṥ1ïďé"/>
            <p:cNvSpPr/>
            <p:nvPr/>
          </p:nvSpPr>
          <p:spPr bwMode="auto">
            <a:xfrm>
              <a:off x="3548104" y="1165970"/>
              <a:ext cx="53265" cy="73589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7" name="iSḷiḍé"/>
            <p:cNvSpPr/>
            <p:nvPr/>
          </p:nvSpPr>
          <p:spPr bwMode="auto">
            <a:xfrm>
              <a:off x="3773077" y="1117611"/>
              <a:ext cx="93914" cy="101623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8" name="îşļíďê"/>
            <p:cNvSpPr/>
            <p:nvPr/>
          </p:nvSpPr>
          <p:spPr bwMode="auto">
            <a:xfrm>
              <a:off x="3846666" y="1210123"/>
              <a:ext cx="22427" cy="32239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9" name="îš1íḍê"/>
            <p:cNvSpPr/>
            <p:nvPr/>
          </p:nvSpPr>
          <p:spPr bwMode="auto">
            <a:xfrm>
              <a:off x="3944785" y="1278806"/>
              <a:ext cx="21025" cy="210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0" name="íŝliḓê"/>
            <p:cNvSpPr/>
            <p:nvPr/>
          </p:nvSpPr>
          <p:spPr bwMode="auto">
            <a:xfrm>
              <a:off x="3910443" y="1308943"/>
              <a:ext cx="61675" cy="62376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8" name="iṡļiḍe"/>
            <p:cNvSpPr/>
            <p:nvPr/>
          </p:nvSpPr>
          <p:spPr bwMode="auto">
            <a:xfrm>
              <a:off x="3935674" y="1271798"/>
              <a:ext cx="124051" cy="76393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9" name="ï$ļïdé"/>
            <p:cNvSpPr/>
            <p:nvPr/>
          </p:nvSpPr>
          <p:spPr bwMode="auto">
            <a:xfrm>
              <a:off x="3302807" y="1034911"/>
              <a:ext cx="795464" cy="799669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0" name="íšlíḓe"/>
            <p:cNvSpPr/>
            <p:nvPr/>
          </p:nvSpPr>
          <p:spPr bwMode="auto">
            <a:xfrm>
              <a:off x="3481524" y="1212226"/>
              <a:ext cx="440834" cy="377758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" name="ïṣļïḍê"/>
            <p:cNvSpPr/>
            <p:nvPr/>
          </p:nvSpPr>
          <p:spPr bwMode="auto">
            <a:xfrm>
              <a:off x="3972118" y="1573864"/>
              <a:ext cx="85504" cy="46256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2" name="ís1íḍe"/>
            <p:cNvSpPr/>
            <p:nvPr/>
          </p:nvSpPr>
          <p:spPr bwMode="auto">
            <a:xfrm>
              <a:off x="4302919" y="1198209"/>
              <a:ext cx="54666" cy="94615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íşlïḋe"/>
            <p:cNvSpPr/>
            <p:nvPr/>
          </p:nvSpPr>
          <p:spPr bwMode="auto">
            <a:xfrm>
              <a:off x="4279791" y="1281610"/>
              <a:ext cx="57470" cy="91811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iŝļîḍé"/>
            <p:cNvSpPr/>
            <p:nvPr/>
          </p:nvSpPr>
          <p:spPr bwMode="auto">
            <a:xfrm>
              <a:off x="4231432" y="1248670"/>
              <a:ext cx="330100" cy="29505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íṧḷídé"/>
            <p:cNvSpPr/>
            <p:nvPr/>
          </p:nvSpPr>
          <p:spPr bwMode="auto">
            <a:xfrm>
              <a:off x="4768283" y="1194004"/>
              <a:ext cx="52564" cy="82700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îSḻiḋe"/>
            <p:cNvSpPr/>
            <p:nvPr/>
          </p:nvSpPr>
          <p:spPr bwMode="auto">
            <a:xfrm>
              <a:off x="4726932" y="1285815"/>
              <a:ext cx="61675" cy="80598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í$ḻîḓè"/>
            <p:cNvSpPr/>
            <p:nvPr/>
          </p:nvSpPr>
          <p:spPr bwMode="auto">
            <a:xfrm>
              <a:off x="4635121" y="1341182"/>
              <a:ext cx="160495" cy="198341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" name="ïŝḷíḍe"/>
            <p:cNvSpPr/>
            <p:nvPr/>
          </p:nvSpPr>
          <p:spPr bwMode="auto">
            <a:xfrm>
              <a:off x="4850282" y="1255679"/>
              <a:ext cx="119845" cy="108632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9" name="íṩļiḋe"/>
            <p:cNvSpPr/>
            <p:nvPr/>
          </p:nvSpPr>
          <p:spPr bwMode="auto">
            <a:xfrm>
              <a:off x="4839068" y="1362208"/>
              <a:ext cx="100922" cy="66581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0" name="îṡlïḍé"/>
            <p:cNvSpPr/>
            <p:nvPr/>
          </p:nvSpPr>
          <p:spPr bwMode="auto">
            <a:xfrm>
              <a:off x="5091374" y="1186995"/>
              <a:ext cx="250203" cy="27613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1" name="iS1îḓè"/>
            <p:cNvSpPr/>
            <p:nvPr/>
          </p:nvSpPr>
          <p:spPr bwMode="auto">
            <a:xfrm>
              <a:off x="5288313" y="1394447"/>
              <a:ext cx="71487" cy="82700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2" name="íṡḷiḑê"/>
            <p:cNvSpPr/>
            <p:nvPr/>
          </p:nvSpPr>
          <p:spPr bwMode="auto">
            <a:xfrm>
              <a:off x="5490157" y="1294926"/>
              <a:ext cx="41350" cy="64478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3" name="iṩ1íḓê"/>
            <p:cNvSpPr/>
            <p:nvPr/>
          </p:nvSpPr>
          <p:spPr bwMode="auto">
            <a:xfrm>
              <a:off x="5464927" y="1142842"/>
              <a:ext cx="275434" cy="373553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4" name="ïşľïďé"/>
            <p:cNvSpPr/>
            <p:nvPr/>
          </p:nvSpPr>
          <p:spPr bwMode="auto">
            <a:xfrm>
              <a:off x="4199193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5" name="ïśḷïḍê"/>
            <p:cNvSpPr/>
            <p:nvPr/>
          </p:nvSpPr>
          <p:spPr bwMode="auto">
            <a:xfrm>
              <a:off x="4291004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6" name="ïṡḷíḑé"/>
            <p:cNvSpPr/>
            <p:nvPr/>
          </p:nvSpPr>
          <p:spPr bwMode="auto">
            <a:xfrm>
              <a:off x="4391926" y="1624325"/>
              <a:ext cx="68683" cy="92512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7" name="iśḻíde"/>
            <p:cNvSpPr/>
            <p:nvPr/>
          </p:nvSpPr>
          <p:spPr bwMode="auto">
            <a:xfrm>
              <a:off x="4476729" y="1624325"/>
              <a:ext cx="59572" cy="94615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8" name="í$ḻîdê"/>
            <p:cNvSpPr/>
            <p:nvPr/>
          </p:nvSpPr>
          <p:spPr bwMode="auto">
            <a:xfrm>
              <a:off x="4561532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9" name="iṩḷídé"/>
            <p:cNvSpPr/>
            <p:nvPr/>
          </p:nvSpPr>
          <p:spPr bwMode="auto">
            <a:xfrm>
              <a:off x="4595874" y="1624325"/>
              <a:ext cx="91811" cy="92512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0" name="iślíḓè"/>
            <p:cNvSpPr/>
            <p:nvPr/>
          </p:nvSpPr>
          <p:spPr bwMode="auto">
            <a:xfrm>
              <a:off x="4703805" y="1624325"/>
              <a:ext cx="73589" cy="92512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1" name="îṥ1ïḋe"/>
            <p:cNvSpPr/>
            <p:nvPr/>
          </p:nvSpPr>
          <p:spPr bwMode="auto">
            <a:xfrm>
              <a:off x="4799821" y="1624325"/>
              <a:ext cx="87606" cy="94615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2" name="iṧḷídè"/>
            <p:cNvSpPr/>
            <p:nvPr/>
          </p:nvSpPr>
          <p:spPr bwMode="auto">
            <a:xfrm>
              <a:off x="4937888" y="1624325"/>
              <a:ext cx="72888" cy="94615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3" name="ïṩḷíḍé"/>
            <p:cNvSpPr/>
            <p:nvPr/>
          </p:nvSpPr>
          <p:spPr bwMode="auto">
            <a:xfrm>
              <a:off x="5038810" y="1624325"/>
              <a:ext cx="72888" cy="92512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4" name="ï$liḓê"/>
            <p:cNvSpPr/>
            <p:nvPr/>
          </p:nvSpPr>
          <p:spPr bwMode="auto">
            <a:xfrm>
              <a:off x="5136929" y="1624325"/>
              <a:ext cx="18923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5" name="iṩlidè"/>
            <p:cNvSpPr/>
            <p:nvPr/>
          </p:nvSpPr>
          <p:spPr bwMode="auto">
            <a:xfrm>
              <a:off x="5171271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6" name="íṧļîḓé"/>
            <p:cNvSpPr/>
            <p:nvPr/>
          </p:nvSpPr>
          <p:spPr bwMode="auto">
            <a:xfrm>
              <a:off x="5272193" y="1624325"/>
              <a:ext cx="71487" cy="92512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7" name="iṩḻîḑè"/>
            <p:cNvSpPr/>
            <p:nvPr/>
          </p:nvSpPr>
          <p:spPr bwMode="auto">
            <a:xfrm>
              <a:off x="5366808" y="1624325"/>
              <a:ext cx="79897" cy="92512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8" name="ïṣľíḑé"/>
            <p:cNvSpPr/>
            <p:nvPr/>
          </p:nvSpPr>
          <p:spPr bwMode="auto">
            <a:xfrm>
              <a:off x="5460722" y="1624325"/>
              <a:ext cx="72888" cy="94615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9" name="îşḻîḑè"/>
            <p:cNvSpPr/>
            <p:nvPr/>
          </p:nvSpPr>
          <p:spPr bwMode="auto">
            <a:xfrm>
              <a:off x="5556738" y="1624325"/>
              <a:ext cx="18222" cy="92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0" name="iṣḷiḓê"/>
            <p:cNvSpPr/>
            <p:nvPr/>
          </p:nvSpPr>
          <p:spPr bwMode="auto">
            <a:xfrm>
              <a:off x="5593182" y="1624325"/>
              <a:ext cx="73589" cy="92512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1" name="işļídè"/>
            <p:cNvSpPr/>
            <p:nvPr/>
          </p:nvSpPr>
          <p:spPr bwMode="auto">
            <a:xfrm>
              <a:off x="5675882" y="1624325"/>
              <a:ext cx="84803" cy="92512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ags/tag1.xml><?xml version="1.0" encoding="utf-8"?>
<p:tagLst xmlns:p="http://schemas.openxmlformats.org/presentationml/2006/main">
  <p:tag name="ISPRING_ULTRA_SCORM_COURSE_ID" val="34BB296F-8C5D-4E22-9F65-747105BCB53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fb18e64b-9ce1-f854-bea8-6b5e138156dc"/>
</p:tagLst>
</file>

<file path=ppt/theme/theme1.xml><?xml version="1.0" encoding="utf-8"?>
<a:theme xmlns:a="http://schemas.openxmlformats.org/drawingml/2006/main" name="第一PPT，www.1ppt.com">
  <a:themeElements>
    <a:clrScheme name="深蓝质感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2834"/>
      </a:accent1>
      <a:accent2>
        <a:srgbClr val="FEDA5B"/>
      </a:accent2>
      <a:accent3>
        <a:srgbClr val="F5821F"/>
      </a:accent3>
      <a:accent4>
        <a:srgbClr val="BCBEC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2381</Words>
  <Application>WPS Presentation</Application>
  <PresentationFormat>全屏显示(16:9)</PresentationFormat>
  <Paragraphs>134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Trebuchet MS</vt:lpstr>
      <vt:lpstr>SimSun</vt:lpstr>
      <vt:lpstr>Microsoft YaHei</vt:lpstr>
      <vt:lpstr>Droid Sans Fallback</vt:lpstr>
      <vt:lpstr>Calibri</vt:lpstr>
      <vt:lpstr>Calibri Light</vt:lpstr>
      <vt:lpstr>方正宋刻本秀楷简体</vt:lpstr>
      <vt:lpstr>方正兰亭黑_GBK</vt:lpstr>
      <vt:lpstr>Arial Unicode MS</vt:lpstr>
      <vt:lpstr>微软雅黑 Light</vt:lpstr>
      <vt:lpstr>Microsoft YaHei</vt:lpstr>
      <vt:lpstr>MS PGothic</vt:lpstr>
      <vt:lpstr>Gill Sans</vt:lpstr>
      <vt:lpstr>SimSun</vt:lpstr>
      <vt:lpstr>OpenSymbol</vt:lpstr>
      <vt:lpstr>Times New Roman</vt:lpstr>
      <vt:lpstr>Comfortaa Light</vt:lpstr>
      <vt:lpstr>Microsoft YaHei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edward</cp:lastModifiedBy>
  <cp:revision>377</cp:revision>
  <dcterms:created xsi:type="dcterms:W3CDTF">2024-03-29T03:38:50Z</dcterms:created>
  <dcterms:modified xsi:type="dcterms:W3CDTF">2024-03-29T03:38:50Z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1033-11.1.0.11708</vt:lpwstr>
  </property>
</Properties>
</file>